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41182-607C-4B42-9534-A928E3966676}" type="datetimeFigureOut">
              <a:rPr lang="en-IN" smtClean="0"/>
              <a:pPr/>
              <a:t>1/8/2014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4C3B6-D9DB-4891-80D2-111FDCCFC16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2F4C3B6-D9DB-4891-80D2-111FDCCFC169}"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72AFA49-26B7-4CB9-96E5-2AED8DB0D58B}" type="datetimeFigureOut">
              <a:rPr lang="en-IN" smtClean="0"/>
              <a:pPr/>
              <a:t>1/8/2014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72AFA49-26B7-4CB9-96E5-2AED8DB0D58B}" type="datetimeFigureOut">
              <a:rPr lang="en-IN" smtClean="0"/>
              <a:pPr/>
              <a:t>1/8/2014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72AFA49-26B7-4CB9-96E5-2AED8DB0D58B}" type="datetimeFigureOut">
              <a:rPr lang="en-IN" smtClean="0"/>
              <a:pPr/>
              <a:t>1/8/2014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72AFA49-26B7-4CB9-96E5-2AED8DB0D58B}" type="datetimeFigureOut">
              <a:rPr lang="en-IN" smtClean="0"/>
              <a:pPr/>
              <a:t>1/8/2014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AFA49-26B7-4CB9-96E5-2AED8DB0D58B}" type="datetimeFigureOut">
              <a:rPr lang="en-IN" smtClean="0"/>
              <a:pPr/>
              <a:t>1/8/2014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72AFA49-26B7-4CB9-96E5-2AED8DB0D58B}" type="datetimeFigureOut">
              <a:rPr lang="en-IN" smtClean="0"/>
              <a:pPr/>
              <a:t>1/8/2014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72AFA49-26B7-4CB9-96E5-2AED8DB0D58B}" type="datetimeFigureOut">
              <a:rPr lang="en-IN" smtClean="0"/>
              <a:pPr/>
              <a:t>1/8/2014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72AFA49-26B7-4CB9-96E5-2AED8DB0D58B}" type="datetimeFigureOut">
              <a:rPr lang="en-IN" smtClean="0"/>
              <a:pPr/>
              <a:t>1/8/2014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AFA49-26B7-4CB9-96E5-2AED8DB0D58B}" type="datetimeFigureOut">
              <a:rPr lang="en-IN" smtClean="0"/>
              <a:pPr/>
              <a:t>1/8/2014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AFA49-26B7-4CB9-96E5-2AED8DB0D58B}" type="datetimeFigureOut">
              <a:rPr lang="en-IN" smtClean="0"/>
              <a:pPr/>
              <a:t>1/8/2014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AFA49-26B7-4CB9-96E5-2AED8DB0D58B}" type="datetimeFigureOut">
              <a:rPr lang="en-IN" smtClean="0"/>
              <a:pPr/>
              <a:t>1/8/2014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CCC9C9-D10E-4277-A274-B8F869D1762F}" type="slidenum">
              <a:rPr lang="en-IN" smtClean="0"/>
              <a:pPr/>
              <a:t>‹#›</a:t>
            </a:fld>
            <a:endParaRPr lang="en-IN"/>
          </a:p>
        </p:txBody>
      </p:sp>
    </p:spTree>
  </p:cSld>
  <p:clrMapOvr>
    <a:masterClrMapping/>
  </p:clrMapOvr>
  <p:transition>
    <p:wedg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AFA49-26B7-4CB9-96E5-2AED8DB0D58B}" type="datetimeFigureOut">
              <a:rPr lang="en-IN" smtClean="0"/>
              <a:pPr/>
              <a:t>1/8/2014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CC9C9-D10E-4277-A274-B8F869D1762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sndAc>
      <p:stSnd>
        <p:snd r:embed="rId13" name="chimes.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3341">
            <a:off x="435268" y="826659"/>
            <a:ext cx="8064896" cy="1754326"/>
          </a:xfrm>
          <a:prstGeom prst="rect">
            <a:avLst/>
          </a:prstGeom>
          <a:ln w="19050">
            <a:solidFill>
              <a:schemeClr val="tx1"/>
            </a:solidFill>
          </a:ln>
          <a:effectLst>
            <a:glow rad="139700">
              <a:schemeClr val="accent5">
                <a:satMod val="175000"/>
                <a:alpha val="40000"/>
              </a:schemeClr>
            </a:glow>
            <a:outerShdw blurRad="40000" dist="20000" dir="5400000" rotWithShape="0">
              <a:srgbClr val="000000">
                <a:alpha val="38000"/>
              </a:srgbClr>
            </a:outerShdw>
            <a:reflection blurRad="6350" stA="50000" endA="300" endPos="900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5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FORM AND MOVEMENT IN ANIMALS</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Striped Right Arrow 4"/>
          <p:cNvSpPr/>
          <p:nvPr/>
        </p:nvSpPr>
        <p:spPr>
          <a:xfrm rot="20805555">
            <a:off x="6796152" y="5233549"/>
            <a:ext cx="2016224" cy="792088"/>
          </a:xfrm>
          <a:prstGeom prst="stripedRightArrow">
            <a:avLst/>
          </a:prstGeom>
          <a:ln w="28575">
            <a:solidFill>
              <a:schemeClr val="tx1"/>
            </a:solidFill>
          </a:ln>
          <a:effectLst>
            <a:glow rad="63500">
              <a:schemeClr val="accent2">
                <a:satMod val="175000"/>
                <a:alpha val="40000"/>
              </a:schemeClr>
            </a:glow>
            <a:outerShdw blurRad="40000" dist="20000" dir="5400000" rotWithShape="0">
              <a:srgbClr val="000000">
                <a:alpha val="38000"/>
              </a:srgbClr>
            </a:outerShdw>
            <a:reflection blurRad="6350" stA="50000" endA="300" endPos="900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hes.ucfsd.org/gclaypo/skelweb/graphics/skelant.jpg"/>
          <p:cNvPicPr>
            <a:picLocks noChangeAspect="1" noChangeArrowheads="1"/>
          </p:cNvPicPr>
          <p:nvPr/>
        </p:nvPicPr>
        <p:blipFill>
          <a:blip r:embed="rId3" cstate="print"/>
          <a:srcRect/>
          <a:stretch>
            <a:fillRect/>
          </a:stretch>
        </p:blipFill>
        <p:spPr bwMode="auto">
          <a:xfrm>
            <a:off x="323528" y="188640"/>
            <a:ext cx="4248472" cy="638990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5004048" y="1268760"/>
            <a:ext cx="4139952"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lIns="91440" tIns="45720" rIns="91440" bIns="45720">
            <a:spAutoFit/>
          </a:bodyPr>
          <a:lstStyle/>
          <a:p>
            <a:pPr algn="ct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MOVEMENT</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HUMAN BEINGS</a:t>
            </a:r>
            <a:endParaRPr lang="en-US" sz="4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Left Arrow 3"/>
          <p:cNvSpPr/>
          <p:nvPr/>
        </p:nvSpPr>
        <p:spPr>
          <a:xfrm>
            <a:off x="6156176" y="4365104"/>
            <a:ext cx="1440160" cy="360040"/>
          </a:xfrm>
          <a:prstGeom prst="leftArrow">
            <a:avLst/>
          </a:prstGeom>
          <a:ln>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llustration of the Foot - stock vector"/>
          <p:cNvPicPr>
            <a:picLocks noChangeAspect="1" noChangeArrowheads="1"/>
          </p:cNvPicPr>
          <p:nvPr/>
        </p:nvPicPr>
        <p:blipFill>
          <a:blip r:embed="rId3" cstate="print"/>
          <a:srcRect/>
          <a:stretch>
            <a:fillRect/>
          </a:stretch>
        </p:blipFill>
        <p:spPr bwMode="auto">
          <a:xfrm>
            <a:off x="179512" y="1772816"/>
            <a:ext cx="428625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2" name="Picture 6" descr="Hand Skeleton - stock vector"/>
          <p:cNvPicPr>
            <a:picLocks noChangeAspect="1" noChangeArrowheads="1"/>
          </p:cNvPicPr>
          <p:nvPr/>
        </p:nvPicPr>
        <p:blipFill>
          <a:blip r:embed="rId4" cstate="print"/>
          <a:srcRect/>
          <a:stretch>
            <a:fillRect/>
          </a:stretch>
        </p:blipFill>
        <p:spPr bwMode="auto">
          <a:xfrm>
            <a:off x="4716016" y="1700808"/>
            <a:ext cx="4214242" cy="4401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2051720" y="332656"/>
            <a:ext cx="4895892"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none" lIns="91440" tIns="45720" rIns="91440" bIns="45720">
            <a:spAutoFit/>
          </a:bodyPr>
          <a:lstStyle/>
          <a:p>
            <a:pPr algn="ctr"/>
            <a:r>
              <a:rPr lang="en-US" sz="5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GLIDIDNG JOINT</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anim calcmode="lin" valueType="num">
                                      <p:cBhvr>
                                        <p:cTn id="8" dur="2000" fill="hold"/>
                                        <p:tgtEl>
                                          <p:spTgt spid="24580"/>
                                        </p:tgtEl>
                                        <p:attrNameLst>
                                          <p:attrName>style.rotation</p:attrName>
                                        </p:attrNameLst>
                                      </p:cBhvr>
                                      <p:tavLst>
                                        <p:tav tm="0">
                                          <p:val>
                                            <p:fltVal val="720"/>
                                          </p:val>
                                        </p:tav>
                                        <p:tav tm="100000">
                                          <p:val>
                                            <p:fltVal val="0"/>
                                          </p:val>
                                        </p:tav>
                                      </p:tavLst>
                                    </p:anim>
                                    <p:anim calcmode="lin" valueType="num">
                                      <p:cBhvr>
                                        <p:cTn id="9" dur="2000" fill="hold"/>
                                        <p:tgtEl>
                                          <p:spTgt spid="24580"/>
                                        </p:tgtEl>
                                        <p:attrNameLst>
                                          <p:attrName>ppt_h</p:attrName>
                                        </p:attrNameLst>
                                      </p:cBhvr>
                                      <p:tavLst>
                                        <p:tav tm="0">
                                          <p:val>
                                            <p:fltVal val="0"/>
                                          </p:val>
                                        </p:tav>
                                        <p:tav tm="100000">
                                          <p:val>
                                            <p:strVal val="#ppt_h"/>
                                          </p:val>
                                        </p:tav>
                                      </p:tavLst>
                                    </p:anim>
                                    <p:anim calcmode="lin" valueType="num">
                                      <p:cBhvr>
                                        <p:cTn id="10" dur="2000" fill="hold"/>
                                        <p:tgtEl>
                                          <p:spTgt spid="2458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fade">
                                      <p:cBhvr>
                                        <p:cTn id="15" dur="2000"/>
                                        <p:tgtEl>
                                          <p:spTgt spid="24582"/>
                                        </p:tgtEl>
                                      </p:cBhvr>
                                    </p:animEffect>
                                    <p:anim calcmode="lin" valueType="num">
                                      <p:cBhvr>
                                        <p:cTn id="16" dur="2000" fill="hold"/>
                                        <p:tgtEl>
                                          <p:spTgt spid="24582"/>
                                        </p:tgtEl>
                                        <p:attrNameLst>
                                          <p:attrName>style.rotation</p:attrName>
                                        </p:attrNameLst>
                                      </p:cBhvr>
                                      <p:tavLst>
                                        <p:tav tm="0">
                                          <p:val>
                                            <p:fltVal val="720"/>
                                          </p:val>
                                        </p:tav>
                                        <p:tav tm="100000">
                                          <p:val>
                                            <p:fltVal val="0"/>
                                          </p:val>
                                        </p:tav>
                                      </p:tavLst>
                                    </p:anim>
                                    <p:anim calcmode="lin" valueType="num">
                                      <p:cBhvr>
                                        <p:cTn id="17" dur="2000" fill="hold"/>
                                        <p:tgtEl>
                                          <p:spTgt spid="24582"/>
                                        </p:tgtEl>
                                        <p:attrNameLst>
                                          <p:attrName>ppt_h</p:attrName>
                                        </p:attrNameLst>
                                      </p:cBhvr>
                                      <p:tavLst>
                                        <p:tav tm="0">
                                          <p:val>
                                            <p:fltVal val="0"/>
                                          </p:val>
                                        </p:tav>
                                        <p:tav tm="100000">
                                          <p:val>
                                            <p:strVal val="#ppt_h"/>
                                          </p:val>
                                        </p:tav>
                                      </p:tavLst>
                                    </p:anim>
                                    <p:anim calcmode="lin" valueType="num">
                                      <p:cBhvr>
                                        <p:cTn id="18" dur="2000" fill="hold"/>
                                        <p:tgtEl>
                                          <p:spTgt spid="2458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
          <p:cNvPicPr>
            <a:picLocks noChangeAspect="1" noChangeArrowheads="1"/>
          </p:cNvPicPr>
          <p:nvPr/>
        </p:nvPicPr>
        <p:blipFill>
          <a:blip r:embed="rId3" cstate="print"/>
          <a:srcRect/>
          <a:stretch>
            <a:fillRect/>
          </a:stretch>
        </p:blipFill>
        <p:spPr bwMode="auto">
          <a:xfrm>
            <a:off x="179512" y="2276872"/>
            <a:ext cx="4754657" cy="3521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4" name="Picture 4" descr="http://www.shockfamily.net/skeleton/HINGE.JPG"/>
          <p:cNvPicPr>
            <a:picLocks noChangeAspect="1" noChangeArrowheads="1"/>
          </p:cNvPicPr>
          <p:nvPr/>
        </p:nvPicPr>
        <p:blipFill>
          <a:blip r:embed="rId4" cstate="print"/>
          <a:srcRect/>
          <a:stretch>
            <a:fillRect/>
          </a:stretch>
        </p:blipFill>
        <p:spPr bwMode="auto">
          <a:xfrm>
            <a:off x="5220072" y="2276872"/>
            <a:ext cx="3815488"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2635411" y="384473"/>
            <a:ext cx="387317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none" lIns="91440" tIns="45720" rIns="91440" bIns="45720">
            <a:spAutoFit/>
          </a:bodyPr>
          <a:lstStyle/>
          <a:p>
            <a:pPr algn="ct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HINGE JOINT</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Scale>
                                      <p:cBhvr>
                                        <p:cTn id="7" dur="1000" decel="50000" fill="hold">
                                          <p:stCondLst>
                                            <p:cond delay="0"/>
                                          </p:stCondLst>
                                        </p:cTn>
                                        <p:tgtEl>
                                          <p:spTgt spid="256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2"/>
                                        </p:tgtEl>
                                        <p:attrNameLst>
                                          <p:attrName>ppt_x</p:attrName>
                                          <p:attrName>ppt_y</p:attrName>
                                        </p:attrNameLst>
                                      </p:cBhvr>
                                    </p:animMotion>
                                    <p:animEffect transition="in" filter="fade">
                                      <p:cBhvr>
                                        <p:cTn id="9" dur="10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5604"/>
                                        </p:tgtEl>
                                        <p:attrNameLst>
                                          <p:attrName>style.visibility</p:attrName>
                                        </p:attrNameLst>
                                      </p:cBhvr>
                                      <p:to>
                                        <p:strVal val="visible"/>
                                      </p:to>
                                    </p:set>
                                    <p:animScale>
                                      <p:cBhvr>
                                        <p:cTn id="14" dur="1000" decel="50000" fill="hold">
                                          <p:stCondLst>
                                            <p:cond delay="0"/>
                                          </p:stCondLst>
                                        </p:cTn>
                                        <p:tgtEl>
                                          <p:spTgt spid="256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5604"/>
                                        </p:tgtEl>
                                        <p:attrNameLst>
                                          <p:attrName>ppt_x</p:attrName>
                                          <p:attrName>ppt_y</p:attrName>
                                        </p:attrNameLst>
                                      </p:cBhvr>
                                    </p:animMotion>
                                    <p:animEffect transition="in" filter="fade">
                                      <p:cBhvr>
                                        <p:cTn id="16" dur="1000"/>
                                        <p:tgtEl>
                                          <p:spTgt spid="25604"/>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shockfamily.net/skeleton/BALLSOCK.JPG"/>
          <p:cNvPicPr>
            <a:picLocks noChangeAspect="1" noChangeArrowheads="1"/>
          </p:cNvPicPr>
          <p:nvPr/>
        </p:nvPicPr>
        <p:blipFill>
          <a:blip r:embed="rId3" cstate="print"/>
          <a:srcRect/>
          <a:stretch>
            <a:fillRect/>
          </a:stretch>
        </p:blipFill>
        <p:spPr bwMode="auto">
          <a:xfrm>
            <a:off x="1835696" y="1772816"/>
            <a:ext cx="5544616" cy="46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76472" y="384473"/>
            <a:ext cx="7391061"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none" lIns="91440" tIns="45720" rIns="91440" bIns="45720">
            <a:spAutoFit/>
          </a:bodyPr>
          <a:lstStyle/>
          <a:p>
            <a:pPr algn="ct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BALL AND SOCKET JOINT</a:t>
            </a:r>
            <a:r>
              <a:rPr lang="en-US" sz="5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800" decel="100000"/>
                                        <p:tgtEl>
                                          <p:spTgt spid="26626"/>
                                        </p:tgtEl>
                                      </p:cBhvr>
                                    </p:animEffect>
                                    <p:anim calcmode="lin" valueType="num">
                                      <p:cBhvr>
                                        <p:cTn id="8" dur="800" decel="100000" fill="hold"/>
                                        <p:tgtEl>
                                          <p:spTgt spid="26626"/>
                                        </p:tgtEl>
                                        <p:attrNameLst>
                                          <p:attrName>style.rotation</p:attrName>
                                        </p:attrNameLst>
                                      </p:cBhvr>
                                      <p:tavLst>
                                        <p:tav tm="0">
                                          <p:val>
                                            <p:fltVal val="-90"/>
                                          </p:val>
                                        </p:tav>
                                        <p:tav tm="100000">
                                          <p:val>
                                            <p:fltVal val="0"/>
                                          </p:val>
                                        </p:tav>
                                      </p:tavLst>
                                    </p:anim>
                                    <p:anim calcmode="lin" valueType="num">
                                      <p:cBhvr>
                                        <p:cTn id="9" dur="800" decel="100000" fill="hold"/>
                                        <p:tgtEl>
                                          <p:spTgt spid="26626"/>
                                        </p:tgtEl>
                                        <p:attrNameLst>
                                          <p:attrName>ppt_x</p:attrName>
                                        </p:attrNameLst>
                                      </p:cBhvr>
                                      <p:tavLst>
                                        <p:tav tm="0">
                                          <p:val>
                                            <p:strVal val="#ppt_x+0.4"/>
                                          </p:val>
                                        </p:tav>
                                        <p:tav tm="100000">
                                          <p:val>
                                            <p:strVal val="#ppt_x-0.05"/>
                                          </p:val>
                                        </p:tav>
                                      </p:tavLst>
                                    </p:anim>
                                    <p:anim calcmode="lin" valueType="num">
                                      <p:cBhvr>
                                        <p:cTn id="10" dur="800" decel="100000" fill="hold"/>
                                        <p:tgtEl>
                                          <p:spTgt spid="266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
          <p:cNvPicPr>
            <a:picLocks noChangeAspect="1" noChangeArrowheads="1"/>
          </p:cNvPicPr>
          <p:nvPr/>
        </p:nvPicPr>
        <p:blipFill>
          <a:blip r:embed="rId3" cstate="print"/>
          <a:srcRect/>
          <a:stretch>
            <a:fillRect/>
          </a:stretch>
        </p:blipFill>
        <p:spPr bwMode="auto">
          <a:xfrm>
            <a:off x="2123728" y="2276872"/>
            <a:ext cx="5233764" cy="3489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2693696" y="384473"/>
            <a:ext cx="375660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none" lIns="91440" tIns="45720" rIns="91440" bIns="45720">
            <a:spAutoFit/>
          </a:bodyPr>
          <a:lstStyle/>
          <a:p>
            <a:pPr algn="ct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PIVOT</a:t>
            </a:r>
            <a:r>
              <a:rPr lang="en-US" sz="5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JOINT</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agonisitc pair"/>
          <p:cNvPicPr>
            <a:picLocks noChangeAspect="1" noChangeArrowheads="1"/>
          </p:cNvPicPr>
          <p:nvPr/>
        </p:nvPicPr>
        <p:blipFill>
          <a:blip r:embed="rId3" cstate="print"/>
          <a:srcRect/>
          <a:stretch>
            <a:fillRect/>
          </a:stretch>
        </p:blipFill>
        <p:spPr bwMode="auto">
          <a:xfrm>
            <a:off x="179512" y="1772816"/>
            <a:ext cx="5517391" cy="439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796136" y="1772816"/>
            <a:ext cx="3096344" cy="4401205"/>
          </a:xfrm>
          <a:prstGeom prst="rect">
            <a:avLst/>
          </a:prstGeom>
          <a:ln>
            <a:solidFill>
              <a:schemeClr val="tx1"/>
            </a:solidFill>
          </a:ln>
        </p:spPr>
        <p:txBody>
          <a:bodyPr wrap="square">
            <a:spAutoFit/>
          </a:bodyPr>
          <a:lstStyle/>
          <a:p>
            <a:r>
              <a:rPr lang="en-IN" sz="2000" b="1" i="1" dirty="0" smtClean="0">
                <a:solidFill>
                  <a:srgbClr val="7030A0"/>
                </a:solidFill>
                <a:latin typeface="Bell MT" pitchFamily="18" charset="0"/>
              </a:rPr>
              <a:t>To produce movement at a joint muscles work in pairs. Muscles can only actively contract and shorten. They cannot actively lengthen.</a:t>
            </a:r>
          </a:p>
          <a:p>
            <a:r>
              <a:rPr lang="en-IN" sz="2000" b="1" i="1" dirty="0" smtClean="0">
                <a:solidFill>
                  <a:srgbClr val="7030A0"/>
                </a:solidFill>
                <a:latin typeface="Bell MT" pitchFamily="18" charset="0"/>
              </a:rPr>
              <a:t>One muscles bends the limb at the joint (flexor) which in the elbow is the biceps. One muscles straightens the limb at the joint (extensor) which in the elbow is the triceps.</a:t>
            </a:r>
            <a:endParaRPr lang="en-IN" sz="2000" b="1" i="1" dirty="0">
              <a:solidFill>
                <a:srgbClr val="7030A0"/>
              </a:solidFill>
              <a:latin typeface="Bell MT" pitchFamily="18" charset="0"/>
            </a:endParaRPr>
          </a:p>
        </p:txBody>
      </p:sp>
      <p:sp>
        <p:nvSpPr>
          <p:cNvPr id="4" name="Rectangle 3"/>
          <p:cNvSpPr/>
          <p:nvPr/>
        </p:nvSpPr>
        <p:spPr>
          <a:xfrm>
            <a:off x="683568" y="116632"/>
            <a:ext cx="7633052"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none" lIns="91440" tIns="45720" rIns="91440" bIns="45720">
            <a:spAutoFit/>
          </a:bodyPr>
          <a:lstStyle/>
          <a:p>
            <a:pPr algn="ct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HOW DO BONES MOVES ?</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Left Arrow 5"/>
          <p:cNvSpPr/>
          <p:nvPr/>
        </p:nvSpPr>
        <p:spPr>
          <a:xfrm rot="16200000">
            <a:off x="2843808" y="1196752"/>
            <a:ext cx="468052" cy="324036"/>
          </a:xfrm>
          <a:prstGeom prst="leftArrow">
            <a:avLst/>
          </a:prstGeom>
          <a:ln>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ipjoint"/>
          <p:cNvPicPr>
            <a:picLocks noChangeAspect="1" noChangeArrowheads="1"/>
          </p:cNvPicPr>
          <p:nvPr/>
        </p:nvPicPr>
        <p:blipFill>
          <a:blip r:embed="rId3" cstate="print"/>
          <a:srcRect/>
          <a:stretch>
            <a:fillRect/>
          </a:stretch>
        </p:blipFill>
        <p:spPr bwMode="auto">
          <a:xfrm>
            <a:off x="251520" y="188640"/>
            <a:ext cx="3558129" cy="362138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9700" name="Picture 4" descr="hip ball and socket"/>
          <p:cNvPicPr>
            <a:picLocks noChangeAspect="1" noChangeArrowheads="1"/>
          </p:cNvPicPr>
          <p:nvPr/>
        </p:nvPicPr>
        <p:blipFill>
          <a:blip r:embed="rId4" cstate="print"/>
          <a:srcRect/>
          <a:stretch>
            <a:fillRect/>
          </a:stretch>
        </p:blipFill>
        <p:spPr bwMode="auto">
          <a:xfrm rot="301132">
            <a:off x="4322239" y="1668810"/>
            <a:ext cx="2676525" cy="2638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2" name="Picture 6" descr="ball and socket"/>
          <p:cNvPicPr>
            <a:picLocks noChangeAspect="1" noChangeArrowheads="1"/>
          </p:cNvPicPr>
          <p:nvPr/>
        </p:nvPicPr>
        <p:blipFill>
          <a:blip r:embed="rId5" cstate="print"/>
          <a:srcRect/>
          <a:stretch>
            <a:fillRect/>
          </a:stretch>
        </p:blipFill>
        <p:spPr bwMode="auto">
          <a:xfrm>
            <a:off x="323528" y="4293096"/>
            <a:ext cx="1661592" cy="1690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059832" y="4797152"/>
            <a:ext cx="4572000" cy="156966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r>
              <a:rPr lang="en-IN" sz="2400" b="1" i="1" dirty="0" smtClean="0">
                <a:latin typeface="Bell MT" pitchFamily="18" charset="0"/>
              </a:rPr>
              <a:t>Rotation is in all planes and axis of movement. The lever is the femur and the fulcrum is the hip joint.</a:t>
            </a:r>
            <a:endParaRPr lang="en-IN" sz="2400" b="1" i="1" dirty="0">
              <a:latin typeface="Bell MT" pitchFamily="18" charset="0"/>
            </a:endParaRPr>
          </a:p>
        </p:txBody>
      </p:sp>
      <p:sp>
        <p:nvSpPr>
          <p:cNvPr id="8" name="Rectangle 7"/>
          <p:cNvSpPr/>
          <p:nvPr/>
        </p:nvSpPr>
        <p:spPr>
          <a:xfrm>
            <a:off x="5364088" y="476672"/>
            <a:ext cx="2880524"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square" lIns="91440" tIns="45720" rIns="91440" bIns="45720">
            <a:spAutoFit/>
          </a:bodyPr>
          <a:lstStyle/>
          <a:p>
            <a:pPr algn="ct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X-RAYS</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29700"/>
                                        </p:tgtEl>
                                        <p:attrNameLst>
                                          <p:attrName>style.visibility</p:attrName>
                                        </p:attrNameLst>
                                      </p:cBhvr>
                                      <p:to>
                                        <p:strVal val="visible"/>
                                      </p:to>
                                    </p:set>
                                    <p:anim calcmode="lin" valueType="num">
                                      <p:cBhvr>
                                        <p:cTn id="14" dur="500" fill="hold"/>
                                        <p:tgtEl>
                                          <p:spTgt spid="29700"/>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9700"/>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9700"/>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fade">
                                      <p:cBhvr>
                                        <p:cTn id="22" dur="800" decel="100000"/>
                                        <p:tgtEl>
                                          <p:spTgt spid="29702"/>
                                        </p:tgtEl>
                                      </p:cBhvr>
                                    </p:animEffect>
                                    <p:anim calcmode="lin" valueType="num">
                                      <p:cBhvr>
                                        <p:cTn id="23" dur="800" decel="100000" fill="hold"/>
                                        <p:tgtEl>
                                          <p:spTgt spid="29702"/>
                                        </p:tgtEl>
                                        <p:attrNameLst>
                                          <p:attrName>style.rotation</p:attrName>
                                        </p:attrNameLst>
                                      </p:cBhvr>
                                      <p:tavLst>
                                        <p:tav tm="0">
                                          <p:val>
                                            <p:fltVal val="-90"/>
                                          </p:val>
                                        </p:tav>
                                        <p:tav tm="100000">
                                          <p:val>
                                            <p:fltVal val="0"/>
                                          </p:val>
                                        </p:tav>
                                      </p:tavLst>
                                    </p:anim>
                                    <p:anim calcmode="lin" valueType="num">
                                      <p:cBhvr>
                                        <p:cTn id="24" dur="800" decel="100000" fill="hold"/>
                                        <p:tgtEl>
                                          <p:spTgt spid="29702"/>
                                        </p:tgtEl>
                                        <p:attrNameLst>
                                          <p:attrName>ppt_x</p:attrName>
                                        </p:attrNameLst>
                                      </p:cBhvr>
                                      <p:tavLst>
                                        <p:tav tm="0">
                                          <p:val>
                                            <p:strVal val="#ppt_x+0.4"/>
                                          </p:val>
                                        </p:tav>
                                        <p:tav tm="100000">
                                          <p:val>
                                            <p:strVal val="#ppt_x-0.05"/>
                                          </p:val>
                                        </p:tav>
                                      </p:tavLst>
                                    </p:anim>
                                    <p:anim calcmode="lin" valueType="num">
                                      <p:cBhvr>
                                        <p:cTn id="25" dur="800" decel="100000" fill="hold"/>
                                        <p:tgtEl>
                                          <p:spTgt spid="2970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970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9702"/>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8"/>
                                        </p:tgtEl>
                                        <p:attrNameLst>
                                          <p:attrName>ppt_y</p:attrName>
                                        </p:attrNameLst>
                                      </p:cBhvr>
                                      <p:tavLst>
                                        <p:tav tm="0">
                                          <p:val>
                                            <p:strVal val="#ppt_y"/>
                                          </p:val>
                                        </p:tav>
                                        <p:tav tm="100000">
                                          <p:val>
                                            <p:strVal val="#ppt_y"/>
                                          </p:val>
                                        </p:tav>
                                      </p:tavLst>
                                    </p:anim>
                                    <p:anim calcmode="lin" valueType="num">
                                      <p:cBhvr>
                                        <p:cTn id="3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x-ray - stock photo"/>
          <p:cNvPicPr>
            <a:picLocks noChangeAspect="1" noChangeArrowheads="1"/>
          </p:cNvPicPr>
          <p:nvPr/>
        </p:nvPicPr>
        <p:blipFill>
          <a:blip r:embed="rId3" cstate="print"/>
          <a:srcRect/>
          <a:stretch>
            <a:fillRect/>
          </a:stretch>
        </p:blipFill>
        <p:spPr bwMode="auto">
          <a:xfrm>
            <a:off x="467544" y="404664"/>
            <a:ext cx="4248472" cy="541133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467544" y="5589240"/>
            <a:ext cx="4248472"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 name="Rectangle 3"/>
          <p:cNvSpPr/>
          <p:nvPr/>
        </p:nvSpPr>
        <p:spPr>
          <a:xfrm>
            <a:off x="4932040" y="1700808"/>
            <a:ext cx="382758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none" lIns="91440" tIns="45720" rIns="91440" bIns="45720">
            <a:spAutoFit/>
          </a:bodyPr>
          <a:lstStyle/>
          <a:p>
            <a:pPr algn="ctr"/>
            <a:r>
              <a:rPr lang="en-US" sz="5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CHEST X-RAY</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Left Arrow 4"/>
          <p:cNvSpPr/>
          <p:nvPr/>
        </p:nvSpPr>
        <p:spPr>
          <a:xfrm>
            <a:off x="5364088" y="3789040"/>
            <a:ext cx="1440160" cy="432048"/>
          </a:xfrm>
          <a:prstGeom prst="leftArrow">
            <a:avLst/>
          </a:prstGeom>
          <a:ln>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fltVal val="0"/>
                                          </p:val>
                                        </p:tav>
                                        <p:tav tm="100000">
                                          <p:val>
                                            <p:strVal val="#ppt_w"/>
                                          </p:val>
                                        </p:tav>
                                      </p:tavLst>
                                    </p:anim>
                                    <p:anim calcmode="lin" valueType="num">
                                      <p:cBhvr>
                                        <p:cTn id="8" dur="1000" fill="hold"/>
                                        <p:tgtEl>
                                          <p:spTgt spid="30724"/>
                                        </p:tgtEl>
                                        <p:attrNameLst>
                                          <p:attrName>ppt_h</p:attrName>
                                        </p:attrNameLst>
                                      </p:cBhvr>
                                      <p:tavLst>
                                        <p:tav tm="0">
                                          <p:val>
                                            <p:fltVal val="0"/>
                                          </p:val>
                                        </p:tav>
                                        <p:tav tm="100000">
                                          <p:val>
                                            <p:strVal val="#ppt_h"/>
                                          </p:val>
                                        </p:tav>
                                      </p:tavLst>
                                    </p:anim>
                                    <p:anim calcmode="lin" valueType="num">
                                      <p:cBhvr>
                                        <p:cTn id="9" dur="1000" fill="hold"/>
                                        <p:tgtEl>
                                          <p:spTgt spid="30724"/>
                                        </p:tgtEl>
                                        <p:attrNameLst>
                                          <p:attrName>style.rotation</p:attrName>
                                        </p:attrNameLst>
                                      </p:cBhvr>
                                      <p:tavLst>
                                        <p:tav tm="0">
                                          <p:val>
                                            <p:fltVal val="90"/>
                                          </p:val>
                                        </p:tav>
                                        <p:tav tm="100000">
                                          <p:val>
                                            <p:fltVal val="0"/>
                                          </p:val>
                                        </p:tav>
                                      </p:tavLst>
                                    </p:anim>
                                    <p:animEffect transition="in" filter="fade">
                                      <p:cBhvr>
                                        <p:cTn id="10" dur="1000"/>
                                        <p:tgtEl>
                                          <p:spTgt spid="3072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uman Left hand x-ray - Medical Image - stock photo"/>
          <p:cNvPicPr>
            <a:picLocks noChangeAspect="1" noChangeArrowheads="1"/>
          </p:cNvPicPr>
          <p:nvPr/>
        </p:nvPicPr>
        <p:blipFill>
          <a:blip r:embed="rId3" cstate="print"/>
          <a:srcRect/>
          <a:stretch>
            <a:fillRect/>
          </a:stretch>
        </p:blipFill>
        <p:spPr bwMode="auto">
          <a:xfrm>
            <a:off x="827584" y="404664"/>
            <a:ext cx="4520694" cy="580526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5580113" y="1412776"/>
            <a:ext cx="3563888" cy="1800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square" lIns="91440" tIns="45720" rIns="91440" bIns="45720">
            <a:spAutoFit/>
          </a:bodyPr>
          <a:lstStyle/>
          <a:p>
            <a:pPr algn="ct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LEFT HAND</a:t>
            </a:r>
            <a:r>
              <a:rPr lang="en-US" sz="5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X-RAY</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Left Arrow 3"/>
          <p:cNvSpPr/>
          <p:nvPr/>
        </p:nvSpPr>
        <p:spPr>
          <a:xfrm>
            <a:off x="6156176" y="4149080"/>
            <a:ext cx="1440160" cy="432048"/>
          </a:xfrm>
          <a:prstGeom prst="leftArrow">
            <a:avLst/>
          </a:prstGeom>
          <a:ln>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tock Photography - slipped disc. &#10;fotosearch - search &#10;stock photos, &#10;pictures, wall &#10;murals, images, &#10;and photo clipart"/>
          <p:cNvPicPr>
            <a:picLocks noChangeAspect="1" noChangeArrowheads="1"/>
          </p:cNvPicPr>
          <p:nvPr/>
        </p:nvPicPr>
        <p:blipFill>
          <a:blip r:embed="rId3" cstate="print"/>
          <a:srcRect/>
          <a:stretch>
            <a:fillRect/>
          </a:stretch>
        </p:blipFill>
        <p:spPr bwMode="auto">
          <a:xfrm>
            <a:off x="251520" y="1268760"/>
            <a:ext cx="3131840" cy="226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2" name="Picture 4" descr="http://sr.photos1.fotosearch.com/bthumb/CSP/CSP992/k12827320.jpg"/>
          <p:cNvPicPr>
            <a:picLocks noChangeAspect="1" noChangeArrowheads="1"/>
          </p:cNvPicPr>
          <p:nvPr/>
        </p:nvPicPr>
        <p:blipFill>
          <a:blip r:embed="rId4" cstate="print"/>
          <a:srcRect/>
          <a:stretch>
            <a:fillRect/>
          </a:stretch>
        </p:blipFill>
        <p:spPr bwMode="auto">
          <a:xfrm>
            <a:off x="251520" y="3861048"/>
            <a:ext cx="3384376" cy="2727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4" name="Picture 6" descr="http://sr.photos2.fotosearch.com/bthumb/LIF/LIF115/SA403024.jpg"/>
          <p:cNvPicPr>
            <a:picLocks noChangeAspect="1" noChangeArrowheads="1"/>
          </p:cNvPicPr>
          <p:nvPr/>
        </p:nvPicPr>
        <p:blipFill>
          <a:blip r:embed="rId5" cstate="print"/>
          <a:srcRect/>
          <a:stretch>
            <a:fillRect/>
          </a:stretch>
        </p:blipFill>
        <p:spPr bwMode="auto">
          <a:xfrm>
            <a:off x="5220072" y="404664"/>
            <a:ext cx="2124744" cy="2805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6" name="Picture 8" descr="http://sr.photos1.fotosearch.com/bthumb/LIF/LIF001/KS01B.jpg"/>
          <p:cNvPicPr>
            <a:picLocks noChangeAspect="1" noChangeArrowheads="1"/>
          </p:cNvPicPr>
          <p:nvPr/>
        </p:nvPicPr>
        <p:blipFill>
          <a:blip r:embed="rId6" cstate="print"/>
          <a:srcRect/>
          <a:stretch>
            <a:fillRect/>
          </a:stretch>
        </p:blipFill>
        <p:spPr bwMode="auto">
          <a:xfrm>
            <a:off x="5148064" y="3645024"/>
            <a:ext cx="3781884"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23528" y="188640"/>
            <a:ext cx="3456384"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square" lIns="91440" tIns="45720" rIns="91440" bIns="45720">
            <a:spAutoFit/>
          </a:bodyPr>
          <a:lstStyle/>
          <a:p>
            <a:pPr algn="ctr"/>
            <a:r>
              <a:rPr lang="en-US" sz="48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CARTILAGE</a:t>
            </a:r>
            <a:endParaRPr lang="en-US" sz="48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amond(in)">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circle(in)">
                                      <p:cBhvr>
                                        <p:cTn id="12" dur="2000"/>
                                        <p:tgtEl>
                                          <p:spTgt spid="3277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checkerboard(across)">
                                      <p:cBhvr>
                                        <p:cTn id="17" dur="500"/>
                                        <p:tgtEl>
                                          <p:spTgt spid="327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2776"/>
                                        </p:tgtEl>
                                        <p:attrNameLst>
                                          <p:attrName>style.visibility</p:attrName>
                                        </p:attrNameLst>
                                      </p:cBhvr>
                                      <p:to>
                                        <p:strVal val="visible"/>
                                      </p:to>
                                    </p:set>
                                    <p:animEffect transition="in" filter="box(in)">
                                      <p:cBhvr>
                                        <p:cTn id="22" dur="500"/>
                                        <p:tgtEl>
                                          <p:spTgt spid="32776"/>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88640"/>
            <a:ext cx="81724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square" lIns="91440" tIns="45720" rIns="91440" bIns="45720">
            <a:spAutoFit/>
          </a:bodyPr>
          <a:lstStyle/>
          <a:p>
            <a:pPr algn="ctr"/>
            <a:r>
              <a:rPr lang="en-US"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Times New Roman" pitchFamily="18" charset="0"/>
              </a:rPr>
              <a:t>ORGANIZATION OF AN ORGANISM</a:t>
            </a:r>
            <a:endParaRPr lang="en-US"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Times New Roman" pitchFamily="18" charset="0"/>
            </a:endParaRPr>
          </a:p>
        </p:txBody>
      </p:sp>
      <p:pic>
        <p:nvPicPr>
          <p:cNvPr id="4" name="Picture 2" descr="http://t3.gstatic.com/images?q=tbn:ANd9GcRgmowdTWSfElTyuRpBIXC2hJ_U42FXBSsT-1YxjaxgmJ00k2ME6jPH_8Rv"/>
          <p:cNvPicPr>
            <a:picLocks noChangeAspect="1" noChangeArrowheads="1"/>
          </p:cNvPicPr>
          <p:nvPr/>
        </p:nvPicPr>
        <p:blipFill>
          <a:blip r:embed="rId2" cstate="print"/>
          <a:srcRect/>
          <a:stretch>
            <a:fillRect/>
          </a:stretch>
        </p:blipFill>
        <p:spPr bwMode="auto">
          <a:xfrm>
            <a:off x="1115616" y="1124744"/>
            <a:ext cx="7071855" cy="5324373"/>
          </a:xfrm>
          <a:prstGeom prst="rect">
            <a:avLst/>
          </a:prstGeom>
          <a:ln w="76200" cap="sq">
            <a:solidFill>
              <a:schemeClr val="accent2"/>
            </a:solidFill>
            <a:prstDash val="solid"/>
            <a:miter lim="800000"/>
          </a:ln>
          <a:effectLst>
            <a:glow rad="139700">
              <a:schemeClr val="accent6">
                <a:satMod val="175000"/>
                <a:alpha val="40000"/>
              </a:schemeClr>
            </a:glow>
            <a:outerShdw blurRad="76200" dir="13500000" sy="23000" kx="1200000" algn="br" rotWithShape="0">
              <a:prstClr val="black">
                <a:alpha val="20000"/>
              </a:prst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lphin"/>
          <p:cNvPicPr>
            <a:picLocks noChangeAspect="1" noChangeArrowheads="1"/>
          </p:cNvPicPr>
          <p:nvPr/>
        </p:nvPicPr>
        <p:blipFill>
          <a:blip r:embed="rId3" cstate="print"/>
          <a:srcRect/>
          <a:stretch>
            <a:fillRect/>
          </a:stretch>
        </p:blipFill>
        <p:spPr bwMode="auto">
          <a:xfrm>
            <a:off x="107504" y="404664"/>
            <a:ext cx="3123994"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rocodile"/>
          <p:cNvPicPr>
            <a:picLocks noChangeAspect="1" noChangeArrowheads="1"/>
          </p:cNvPicPr>
          <p:nvPr/>
        </p:nvPicPr>
        <p:blipFill>
          <a:blip r:embed="rId4" cstate="print"/>
          <a:srcRect/>
          <a:stretch>
            <a:fillRect/>
          </a:stretch>
        </p:blipFill>
        <p:spPr bwMode="auto">
          <a:xfrm>
            <a:off x="0" y="4149080"/>
            <a:ext cx="3428951"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Bald eagle, closeup of head and shoulders showing distinctive white head feathers, yellow beak and brown body and wings, Haliaeetus leucocephalus, Haliaeetus leucocephalus washingtoniensis, Kachemak Bay, Homer, Alaska"/>
          <p:cNvPicPr>
            <a:picLocks noChangeAspect="1" noChangeArrowheads="1"/>
          </p:cNvPicPr>
          <p:nvPr/>
        </p:nvPicPr>
        <p:blipFill>
          <a:blip r:embed="rId5" cstate="print"/>
          <a:srcRect/>
          <a:stretch>
            <a:fillRect/>
          </a:stretch>
        </p:blipFill>
        <p:spPr bwMode="auto">
          <a:xfrm>
            <a:off x="3707904" y="1124744"/>
            <a:ext cx="2640292"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A large, old brown bear (grizzly bear) wades across Brooks River. Coastal and near-coastal brown bears in Alaska can live to 25 years of age, weigh up to 1400 lbs and stand over 9 feet tall, Ursus arctos, Katmai National Park"/>
          <p:cNvPicPr>
            <a:picLocks noChangeAspect="1" noChangeArrowheads="1"/>
          </p:cNvPicPr>
          <p:nvPr/>
        </p:nvPicPr>
        <p:blipFill>
          <a:blip r:embed="rId6" cstate="print"/>
          <a:srcRect/>
          <a:stretch>
            <a:fillRect/>
          </a:stretch>
        </p:blipFill>
        <p:spPr bwMode="auto">
          <a:xfrm>
            <a:off x="6804248" y="260648"/>
            <a:ext cx="1944216" cy="291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 name="Picture 10" descr="Two Adelie penguins, holding their wings out, standing on an iceberg, Pygoscelis adeliae, Paulet Island"/>
          <p:cNvPicPr>
            <a:picLocks noChangeAspect="1" noChangeArrowheads="1"/>
          </p:cNvPicPr>
          <p:nvPr/>
        </p:nvPicPr>
        <p:blipFill>
          <a:blip r:embed="rId7" cstate="print"/>
          <a:srcRect/>
          <a:stretch>
            <a:fillRect/>
          </a:stretch>
        </p:blipFill>
        <p:spPr bwMode="auto">
          <a:xfrm>
            <a:off x="6546540" y="4221088"/>
            <a:ext cx="2597460" cy="1731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577606" y="6093296"/>
            <a:ext cx="2710421"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none" lIns="91440" tIns="45720" rIns="91440" bIns="45720">
            <a:spAutoFit/>
          </a:bodyPr>
          <a:lstStyle/>
          <a:p>
            <a:pPr algn="ctr"/>
            <a:r>
              <a:rPr lang="en-US" sz="3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cs typeface="Times New Roman" pitchFamily="18" charset="0"/>
              </a:rPr>
              <a:t>VERTIBRATES</a:t>
            </a:r>
            <a:endParaRPr lang="en-US" sz="3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cs typeface="Times New Roman" pitchFamily="18" charset="0"/>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ppt_x</p:attrName>
                                        </p:attrNameLst>
                                      </p:cBhvr>
                                      <p:tavLst>
                                        <p:tav tm="0">
                                          <p:val>
                                            <p:strVal val="#ppt_x-.2"/>
                                          </p:val>
                                        </p:tav>
                                        <p:tav tm="100000">
                                          <p:val>
                                            <p:strVal val="#ppt_x"/>
                                          </p:val>
                                        </p:tav>
                                      </p:tavLst>
                                    </p:anim>
                                    <p:anim calcmode="lin" valueType="num">
                                      <p:cBhvr>
                                        <p:cTn id="8" dur="1000" fill="hold"/>
                                        <p:tgtEl>
                                          <p:spTgt spid="10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ppt_x</p:attrName>
                                        </p:attrNameLst>
                                      </p:cBhvr>
                                      <p:tavLst>
                                        <p:tav tm="0">
                                          <p:val>
                                            <p:strVal val="#ppt_x-.2"/>
                                          </p:val>
                                        </p:tav>
                                        <p:tav tm="100000">
                                          <p:val>
                                            <p:strVal val="#ppt_x"/>
                                          </p:val>
                                        </p:tav>
                                      </p:tavLst>
                                    </p:anim>
                                    <p:anim calcmode="lin" valueType="num">
                                      <p:cBhvr>
                                        <p:cTn id="15"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ppt_x</p:attrName>
                                        </p:attrNameLst>
                                      </p:cBhvr>
                                      <p:tavLst>
                                        <p:tav tm="0">
                                          <p:val>
                                            <p:strVal val="#ppt_x-.2"/>
                                          </p:val>
                                        </p:tav>
                                        <p:tav tm="100000">
                                          <p:val>
                                            <p:strVal val="#ppt_x"/>
                                          </p:val>
                                        </p:tav>
                                      </p:tavLst>
                                    </p:anim>
                                    <p:anim calcmode="lin" valueType="num">
                                      <p:cBhvr>
                                        <p:cTn id="22"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 calcmode="lin" valueType="num">
                                      <p:cBhvr>
                                        <p:cTn id="28" dur="1000" fill="hold"/>
                                        <p:tgtEl>
                                          <p:spTgt spid="1032"/>
                                        </p:tgtEl>
                                        <p:attrNameLst>
                                          <p:attrName>ppt_x</p:attrName>
                                        </p:attrNameLst>
                                      </p:cBhvr>
                                      <p:tavLst>
                                        <p:tav tm="0">
                                          <p:val>
                                            <p:strVal val="#ppt_x-.2"/>
                                          </p:val>
                                        </p:tav>
                                        <p:tav tm="100000">
                                          <p:val>
                                            <p:strVal val="#ppt_x"/>
                                          </p:val>
                                        </p:tav>
                                      </p:tavLst>
                                    </p:anim>
                                    <p:anim calcmode="lin" valueType="num">
                                      <p:cBhvr>
                                        <p:cTn id="29" dur="1000" fill="hold"/>
                                        <p:tgtEl>
                                          <p:spTgt spid="103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3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 calcmode="lin" valueType="num">
                                      <p:cBhvr>
                                        <p:cTn id="35" dur="1000" fill="hold"/>
                                        <p:tgtEl>
                                          <p:spTgt spid="1034"/>
                                        </p:tgtEl>
                                        <p:attrNameLst>
                                          <p:attrName>ppt_x</p:attrName>
                                        </p:attrNameLst>
                                      </p:cBhvr>
                                      <p:tavLst>
                                        <p:tav tm="0">
                                          <p:val>
                                            <p:strVal val="#ppt_x-.2"/>
                                          </p:val>
                                        </p:tav>
                                        <p:tav tm="100000">
                                          <p:val>
                                            <p:strVal val="#ppt_x"/>
                                          </p:val>
                                        </p:tav>
                                      </p:tavLst>
                                    </p:anim>
                                    <p:anim calcmode="lin" valueType="num">
                                      <p:cBhvr>
                                        <p:cTn id="36" dur="1000" fill="hold"/>
                                        <p:tgtEl>
                                          <p:spTgt spid="103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anim calcmode="lin" valueType="num">
                                      <p:cBhvr>
                                        <p:cTn id="4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nail on a Daylily with Dewdrops"/>
          <p:cNvPicPr>
            <a:picLocks noChangeAspect="1" noChangeArrowheads="1"/>
          </p:cNvPicPr>
          <p:nvPr/>
        </p:nvPicPr>
        <p:blipFill>
          <a:blip r:embed="rId4" cstate="print"/>
          <a:srcRect/>
          <a:stretch>
            <a:fillRect/>
          </a:stretch>
        </p:blipFill>
        <p:spPr bwMode="auto">
          <a:xfrm>
            <a:off x="251520" y="3861048"/>
            <a:ext cx="2602720" cy="1962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Photo: Snake in grass, with head raised"/>
          <p:cNvPicPr>
            <a:picLocks noChangeAspect="1" noChangeArrowheads="1"/>
          </p:cNvPicPr>
          <p:nvPr/>
        </p:nvPicPr>
        <p:blipFill>
          <a:blip r:embed="rId5" cstate="print"/>
          <a:srcRect/>
          <a:stretch>
            <a:fillRect/>
          </a:stretch>
        </p:blipFill>
        <p:spPr bwMode="auto">
          <a:xfrm>
            <a:off x="0" y="0"/>
            <a:ext cx="3024336" cy="2268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Photo: A floating, bell-shaped jellyfish and a bright blue fish"/>
          <p:cNvPicPr>
            <a:picLocks noChangeAspect="1" noChangeArrowheads="1"/>
          </p:cNvPicPr>
          <p:nvPr/>
        </p:nvPicPr>
        <p:blipFill>
          <a:blip r:embed="rId6" cstate="print"/>
          <a:srcRect/>
          <a:stretch>
            <a:fillRect/>
          </a:stretch>
        </p:blipFill>
        <p:spPr bwMode="auto">
          <a:xfrm>
            <a:off x="6047656" y="0"/>
            <a:ext cx="3096344" cy="2322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4" name="Picture 8" descr="http://i.livescience.com/images/i/000/029/223/i02/12taillessedited.jpg?1343083180"/>
          <p:cNvPicPr>
            <a:picLocks noChangeAspect="1" noChangeArrowheads="1"/>
          </p:cNvPicPr>
          <p:nvPr/>
        </p:nvPicPr>
        <p:blipFill>
          <a:blip r:embed="rId7" cstate="print"/>
          <a:srcRect/>
          <a:stretch>
            <a:fillRect/>
          </a:stretch>
        </p:blipFill>
        <p:spPr bwMode="auto">
          <a:xfrm>
            <a:off x="6300192" y="3789040"/>
            <a:ext cx="2575804" cy="1859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6" name="Picture 10" descr="today in the butterfly garden"/>
          <p:cNvPicPr>
            <a:picLocks noChangeAspect="1" noChangeArrowheads="1"/>
          </p:cNvPicPr>
          <p:nvPr/>
        </p:nvPicPr>
        <p:blipFill>
          <a:blip r:embed="rId8" cstate="print"/>
          <a:srcRect/>
          <a:stretch>
            <a:fillRect/>
          </a:stretch>
        </p:blipFill>
        <p:spPr bwMode="auto">
          <a:xfrm>
            <a:off x="3059832" y="2233667"/>
            <a:ext cx="3024336" cy="2419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771800" y="6021288"/>
            <a:ext cx="3672408"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a:spAutoFit/>
          </a:bodyPr>
          <a:lstStyle/>
          <a:p>
            <a:pPr algn="ctr"/>
            <a:r>
              <a:rPr lang="en-US" sz="3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INVERTIBRATES</a:t>
            </a:r>
            <a:endParaRPr lang="en-US" sz="3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2000"/>
                                        <p:tgtEl>
                                          <p:spTgt spid="4106"/>
                                        </p:tgtEl>
                                      </p:cBhvr>
                                    </p:animEffect>
                                    <p:anim calcmode="lin" valueType="num">
                                      <p:cBhvr>
                                        <p:cTn id="8" dur="2000" fill="hold"/>
                                        <p:tgtEl>
                                          <p:spTgt spid="4106"/>
                                        </p:tgtEl>
                                        <p:attrNameLst>
                                          <p:attrName>style.rotation</p:attrName>
                                        </p:attrNameLst>
                                      </p:cBhvr>
                                      <p:tavLst>
                                        <p:tav tm="0">
                                          <p:val>
                                            <p:fltVal val="720"/>
                                          </p:val>
                                        </p:tav>
                                        <p:tav tm="100000">
                                          <p:val>
                                            <p:fltVal val="0"/>
                                          </p:val>
                                        </p:tav>
                                      </p:tavLst>
                                    </p:anim>
                                    <p:anim calcmode="lin" valueType="num">
                                      <p:cBhvr>
                                        <p:cTn id="9" dur="2000" fill="hold"/>
                                        <p:tgtEl>
                                          <p:spTgt spid="4106"/>
                                        </p:tgtEl>
                                        <p:attrNameLst>
                                          <p:attrName>ppt_h</p:attrName>
                                        </p:attrNameLst>
                                      </p:cBhvr>
                                      <p:tavLst>
                                        <p:tav tm="0">
                                          <p:val>
                                            <p:fltVal val="0"/>
                                          </p:val>
                                        </p:tav>
                                        <p:tav tm="100000">
                                          <p:val>
                                            <p:strVal val="#ppt_h"/>
                                          </p:val>
                                        </p:tav>
                                      </p:tavLst>
                                    </p:anim>
                                    <p:anim calcmode="lin" valueType="num">
                                      <p:cBhvr>
                                        <p:cTn id="10" dur="2000" fill="hold"/>
                                        <p:tgtEl>
                                          <p:spTgt spid="41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2000"/>
                                        <p:tgtEl>
                                          <p:spTgt spid="4100"/>
                                        </p:tgtEl>
                                      </p:cBhvr>
                                    </p:animEffect>
                                    <p:anim calcmode="lin" valueType="num">
                                      <p:cBhvr>
                                        <p:cTn id="16" dur="2000" fill="hold"/>
                                        <p:tgtEl>
                                          <p:spTgt spid="4100"/>
                                        </p:tgtEl>
                                        <p:attrNameLst>
                                          <p:attrName>style.rotation</p:attrName>
                                        </p:attrNameLst>
                                      </p:cBhvr>
                                      <p:tavLst>
                                        <p:tav tm="0">
                                          <p:val>
                                            <p:fltVal val="720"/>
                                          </p:val>
                                        </p:tav>
                                        <p:tav tm="100000">
                                          <p:val>
                                            <p:fltVal val="0"/>
                                          </p:val>
                                        </p:tav>
                                      </p:tavLst>
                                    </p:anim>
                                    <p:anim calcmode="lin" valueType="num">
                                      <p:cBhvr>
                                        <p:cTn id="17" dur="2000" fill="hold"/>
                                        <p:tgtEl>
                                          <p:spTgt spid="4100"/>
                                        </p:tgtEl>
                                        <p:attrNameLst>
                                          <p:attrName>ppt_h</p:attrName>
                                        </p:attrNameLst>
                                      </p:cBhvr>
                                      <p:tavLst>
                                        <p:tav tm="0">
                                          <p:val>
                                            <p:fltVal val="0"/>
                                          </p:val>
                                        </p:tav>
                                        <p:tav tm="100000">
                                          <p:val>
                                            <p:strVal val="#ppt_h"/>
                                          </p:val>
                                        </p:tav>
                                      </p:tavLst>
                                    </p:anim>
                                    <p:anim calcmode="lin" valueType="num">
                                      <p:cBhvr>
                                        <p:cTn id="18" dur="2000" fill="hold"/>
                                        <p:tgtEl>
                                          <p:spTgt spid="4100"/>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2000"/>
                                        <p:tgtEl>
                                          <p:spTgt spid="4102"/>
                                        </p:tgtEl>
                                      </p:cBhvr>
                                    </p:animEffect>
                                    <p:anim calcmode="lin" valueType="num">
                                      <p:cBhvr>
                                        <p:cTn id="24" dur="2000" fill="hold"/>
                                        <p:tgtEl>
                                          <p:spTgt spid="4102"/>
                                        </p:tgtEl>
                                        <p:attrNameLst>
                                          <p:attrName>style.rotation</p:attrName>
                                        </p:attrNameLst>
                                      </p:cBhvr>
                                      <p:tavLst>
                                        <p:tav tm="0">
                                          <p:val>
                                            <p:fltVal val="720"/>
                                          </p:val>
                                        </p:tav>
                                        <p:tav tm="100000">
                                          <p:val>
                                            <p:fltVal val="0"/>
                                          </p:val>
                                        </p:tav>
                                      </p:tavLst>
                                    </p:anim>
                                    <p:anim calcmode="lin" valueType="num">
                                      <p:cBhvr>
                                        <p:cTn id="25" dur="2000" fill="hold"/>
                                        <p:tgtEl>
                                          <p:spTgt spid="4102"/>
                                        </p:tgtEl>
                                        <p:attrNameLst>
                                          <p:attrName>ppt_h</p:attrName>
                                        </p:attrNameLst>
                                      </p:cBhvr>
                                      <p:tavLst>
                                        <p:tav tm="0">
                                          <p:val>
                                            <p:fltVal val="0"/>
                                          </p:val>
                                        </p:tav>
                                        <p:tav tm="100000">
                                          <p:val>
                                            <p:strVal val="#ppt_h"/>
                                          </p:val>
                                        </p:tav>
                                      </p:tavLst>
                                    </p:anim>
                                    <p:anim calcmode="lin" valueType="num">
                                      <p:cBhvr>
                                        <p:cTn id="26" dur="2000" fill="hold"/>
                                        <p:tgtEl>
                                          <p:spTgt spid="4102"/>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2000"/>
                                        <p:tgtEl>
                                          <p:spTgt spid="4098"/>
                                        </p:tgtEl>
                                      </p:cBhvr>
                                    </p:animEffect>
                                    <p:anim calcmode="lin" valueType="num">
                                      <p:cBhvr>
                                        <p:cTn id="32" dur="2000" fill="hold"/>
                                        <p:tgtEl>
                                          <p:spTgt spid="4098"/>
                                        </p:tgtEl>
                                        <p:attrNameLst>
                                          <p:attrName>style.rotation</p:attrName>
                                        </p:attrNameLst>
                                      </p:cBhvr>
                                      <p:tavLst>
                                        <p:tav tm="0">
                                          <p:val>
                                            <p:fltVal val="720"/>
                                          </p:val>
                                        </p:tav>
                                        <p:tav tm="100000">
                                          <p:val>
                                            <p:fltVal val="0"/>
                                          </p:val>
                                        </p:tav>
                                      </p:tavLst>
                                    </p:anim>
                                    <p:anim calcmode="lin" valueType="num">
                                      <p:cBhvr>
                                        <p:cTn id="33" dur="2000" fill="hold"/>
                                        <p:tgtEl>
                                          <p:spTgt spid="4098"/>
                                        </p:tgtEl>
                                        <p:attrNameLst>
                                          <p:attrName>ppt_h</p:attrName>
                                        </p:attrNameLst>
                                      </p:cBhvr>
                                      <p:tavLst>
                                        <p:tav tm="0">
                                          <p:val>
                                            <p:fltVal val="0"/>
                                          </p:val>
                                        </p:tav>
                                        <p:tav tm="100000">
                                          <p:val>
                                            <p:strVal val="#ppt_h"/>
                                          </p:val>
                                        </p:tav>
                                      </p:tavLst>
                                    </p:anim>
                                    <p:anim calcmode="lin" valueType="num">
                                      <p:cBhvr>
                                        <p:cTn id="34" dur="2000" fill="hold"/>
                                        <p:tgtEl>
                                          <p:spTgt spid="4098"/>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4104"/>
                                        </p:tgtEl>
                                        <p:attrNameLst>
                                          <p:attrName>style.visibility</p:attrName>
                                        </p:attrNameLst>
                                      </p:cBhvr>
                                      <p:to>
                                        <p:strVal val="visible"/>
                                      </p:to>
                                    </p:set>
                                    <p:animEffect transition="in" filter="fade">
                                      <p:cBhvr>
                                        <p:cTn id="39" dur="2000"/>
                                        <p:tgtEl>
                                          <p:spTgt spid="4104"/>
                                        </p:tgtEl>
                                      </p:cBhvr>
                                    </p:animEffect>
                                    <p:anim calcmode="lin" valueType="num">
                                      <p:cBhvr>
                                        <p:cTn id="40" dur="2000" fill="hold"/>
                                        <p:tgtEl>
                                          <p:spTgt spid="4104"/>
                                        </p:tgtEl>
                                        <p:attrNameLst>
                                          <p:attrName>style.rotation</p:attrName>
                                        </p:attrNameLst>
                                      </p:cBhvr>
                                      <p:tavLst>
                                        <p:tav tm="0">
                                          <p:val>
                                            <p:fltVal val="720"/>
                                          </p:val>
                                        </p:tav>
                                        <p:tav tm="100000">
                                          <p:val>
                                            <p:fltVal val="0"/>
                                          </p:val>
                                        </p:tav>
                                      </p:tavLst>
                                    </p:anim>
                                    <p:anim calcmode="lin" valueType="num">
                                      <p:cBhvr>
                                        <p:cTn id="41" dur="2000" fill="hold"/>
                                        <p:tgtEl>
                                          <p:spTgt spid="4104"/>
                                        </p:tgtEl>
                                        <p:attrNameLst>
                                          <p:attrName>ppt_h</p:attrName>
                                        </p:attrNameLst>
                                      </p:cBhvr>
                                      <p:tavLst>
                                        <p:tav tm="0">
                                          <p:val>
                                            <p:fltVal val="0"/>
                                          </p:val>
                                        </p:tav>
                                        <p:tav tm="100000">
                                          <p:val>
                                            <p:strVal val="#ppt_h"/>
                                          </p:val>
                                        </p:tav>
                                      </p:tavLst>
                                    </p:anim>
                                    <p:anim calcmode="lin" valueType="num">
                                      <p:cBhvr>
                                        <p:cTn id="42" dur="2000" fill="hold"/>
                                        <p:tgtEl>
                                          <p:spTgt spid="4104"/>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anim calcmode="lin" valueType="num">
                                      <p:cBhvr>
                                        <p:cTn id="4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rthworm locomotion"/>
          <p:cNvPicPr>
            <a:picLocks noChangeAspect="1" noChangeArrowheads="1"/>
          </p:cNvPicPr>
          <p:nvPr/>
        </p:nvPicPr>
        <p:blipFill>
          <a:blip r:embed="rId3" cstate="print"/>
          <a:srcRect/>
          <a:stretch>
            <a:fillRect/>
          </a:stretch>
        </p:blipFill>
        <p:spPr bwMode="auto">
          <a:xfrm>
            <a:off x="251520" y="188640"/>
            <a:ext cx="4286250" cy="6457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860032" y="1916832"/>
            <a:ext cx="4283968"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lIns="91440" tIns="45720" rIns="91440" bIns="45720">
            <a:spAutoFit/>
          </a:bodyPr>
          <a:lstStyle/>
          <a:p>
            <a:pPr algn="ctr"/>
            <a:r>
              <a:rPr lang="en-US" sz="4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LOCOMOTION</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EARTHWORM</a:t>
            </a:r>
            <a:endParaRPr lang="en-US" sz="4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Left Arrow 5"/>
          <p:cNvSpPr/>
          <p:nvPr/>
        </p:nvSpPr>
        <p:spPr>
          <a:xfrm>
            <a:off x="5076056" y="4077072"/>
            <a:ext cx="1440160" cy="360040"/>
          </a:xfrm>
          <a:prstGeom prst="leftArrow">
            <a:avLst/>
          </a:prstGeom>
          <a:ln>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tatic.ddmcdn.com/gif/cockroach-2.jpg"/>
          <p:cNvPicPr>
            <a:picLocks noChangeAspect="1" noChangeArrowheads="1"/>
          </p:cNvPicPr>
          <p:nvPr/>
        </p:nvPicPr>
        <p:blipFill>
          <a:blip r:embed="rId3" cstate="print"/>
          <a:srcRect/>
          <a:stretch>
            <a:fillRect/>
          </a:stretch>
        </p:blipFill>
        <p:spPr bwMode="auto">
          <a:xfrm>
            <a:off x="683568" y="332656"/>
            <a:ext cx="4536504" cy="6044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5364088" y="1916832"/>
            <a:ext cx="3779912"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lIns="91440" tIns="45720" rIns="91440" bIns="45720">
            <a:spAutoFit/>
          </a:bodyPr>
          <a:lstStyle/>
          <a:p>
            <a:pPr algn="ct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MOVEMENT</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COAKROACH</a:t>
            </a:r>
            <a:endParaRPr lang="en-US" sz="4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Left Arrow 3"/>
          <p:cNvSpPr/>
          <p:nvPr/>
        </p:nvSpPr>
        <p:spPr>
          <a:xfrm>
            <a:off x="5652120" y="4509120"/>
            <a:ext cx="1440160" cy="360040"/>
          </a:xfrm>
          <a:prstGeom prst="leftArrow">
            <a:avLst/>
          </a:prstGeom>
          <a:ln>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71600" y="1556792"/>
            <a:ext cx="7236804" cy="48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827584" y="332656"/>
            <a:ext cx="7416824"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lIns="91440" tIns="45720" rIns="91440" bIns="45720">
            <a:spAutoFit/>
          </a:bodyPr>
          <a:lstStyle/>
          <a:p>
            <a:pPr algn="ct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EXTERNAL ANATOMY</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OF</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FISH</a:t>
            </a:r>
            <a:endParaRPr lang="en-US" sz="4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eople.eku.edu/ritchisong/554images/Starling_takeoff3.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251520" y="1916832"/>
            <a:ext cx="8744017" cy="3960440"/>
          </a:xfrm>
          <a:prstGeom prst="rect">
            <a:avLst/>
          </a:prstGeom>
          <a:ln w="38100" cap="sq">
            <a:solidFill>
              <a:srgbClr val="000000"/>
            </a:solidFill>
            <a:prstDash val="solid"/>
            <a:miter lim="800000"/>
          </a:ln>
          <a:effectLst>
            <a:glow rad="139700">
              <a:schemeClr val="accent3">
                <a:satMod val="175000"/>
                <a:alpha val="40000"/>
              </a:schemeClr>
            </a:glow>
            <a:outerShdw dist="38100" dir="2640000" algn="tl" rotWithShape="0">
              <a:srgbClr val="000000">
                <a:alpha val="22000"/>
              </a:srgbClr>
            </a:outerShdw>
          </a:effectLst>
        </p:spPr>
      </p:pic>
      <p:sp>
        <p:nvSpPr>
          <p:cNvPr id="3" name="Rectangle 2"/>
          <p:cNvSpPr/>
          <p:nvPr/>
        </p:nvSpPr>
        <p:spPr>
          <a:xfrm>
            <a:off x="1043608" y="260648"/>
            <a:ext cx="6480720"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lIns="91440" tIns="45720" rIns="91440" bIns="45720">
            <a:spAutoFit/>
          </a:bodyPr>
          <a:lstStyle/>
          <a:p>
            <a:pPr algn="ct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MOVEMENT</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BIRDS</a:t>
            </a:r>
            <a:endParaRPr lang="en-US" sz="4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tatic.ddmcdn.com/gif/snake-motion.gif"/>
          <p:cNvPicPr>
            <a:picLocks noChangeAspect="1" noChangeArrowheads="1"/>
          </p:cNvPicPr>
          <p:nvPr/>
        </p:nvPicPr>
        <p:blipFill>
          <a:blip r:embed="rId3" cstate="print"/>
          <a:srcRect/>
          <a:stretch>
            <a:fillRect/>
          </a:stretch>
        </p:blipFill>
        <p:spPr bwMode="auto">
          <a:xfrm>
            <a:off x="179512" y="404664"/>
            <a:ext cx="5616624" cy="603787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6012160" y="1268760"/>
            <a:ext cx="3131840"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lIns="91440" tIns="45720" rIns="91440" bIns="45720">
            <a:spAutoFit/>
          </a:bodyPr>
          <a:lstStyle/>
          <a:p>
            <a:pPr algn="ct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MOVEMENT</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SNAKS</a:t>
            </a:r>
            <a:endParaRPr lang="en-US" sz="4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Left Arrow 3"/>
          <p:cNvSpPr/>
          <p:nvPr/>
        </p:nvSpPr>
        <p:spPr>
          <a:xfrm>
            <a:off x="6516216" y="4365104"/>
            <a:ext cx="1440160" cy="360040"/>
          </a:xfrm>
          <a:prstGeom prst="leftArrow">
            <a:avLst/>
          </a:prstGeom>
          <a:ln>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anim calcmode="lin" valueType="num">
                                      <p:cBhvr>
                                        <p:cTn id="8" dur="2000" fill="hold"/>
                                        <p:tgtEl>
                                          <p:spTgt spid="22530"/>
                                        </p:tgtEl>
                                        <p:attrNameLst>
                                          <p:attrName>style.rotation</p:attrName>
                                        </p:attrNameLst>
                                      </p:cBhvr>
                                      <p:tavLst>
                                        <p:tav tm="0">
                                          <p:val>
                                            <p:fltVal val="720"/>
                                          </p:val>
                                        </p:tav>
                                        <p:tav tm="100000">
                                          <p:val>
                                            <p:fltVal val="0"/>
                                          </p:val>
                                        </p:tav>
                                      </p:tavLst>
                                    </p:anim>
                                    <p:anim calcmode="lin" valueType="num">
                                      <p:cBhvr>
                                        <p:cTn id="9" dur="2000" fill="hold"/>
                                        <p:tgtEl>
                                          <p:spTgt spid="22530"/>
                                        </p:tgtEl>
                                        <p:attrNameLst>
                                          <p:attrName>ppt_h</p:attrName>
                                        </p:attrNameLst>
                                      </p:cBhvr>
                                      <p:tavLst>
                                        <p:tav tm="0">
                                          <p:val>
                                            <p:fltVal val="0"/>
                                          </p:val>
                                        </p:tav>
                                        <p:tav tm="100000">
                                          <p:val>
                                            <p:strVal val="#ppt_h"/>
                                          </p:val>
                                        </p:tav>
                                      </p:tavLst>
                                    </p:anim>
                                    <p:anim calcmode="lin" valueType="num">
                                      <p:cBhvr>
                                        <p:cTn id="10" dur="2000" fill="hold"/>
                                        <p:tgtEl>
                                          <p:spTgt spid="2253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139</Words>
  <Application>Microsoft Office PowerPoint</Application>
  <PresentationFormat>On-screen Show (4:3)</PresentationFormat>
  <Paragraphs>23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HINGE JOINT</vt:lpstr>
      <vt:lpstr>BALL AND SOCKET JOINT </vt:lpstr>
      <vt:lpstr>PIVOT JOINT</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DR.D.B.Singh</dc:creator>
  <cp:lastModifiedBy>compaq</cp:lastModifiedBy>
  <cp:revision>49</cp:revision>
  <dcterms:created xsi:type="dcterms:W3CDTF">2013-08-01T05:40:45Z</dcterms:created>
  <dcterms:modified xsi:type="dcterms:W3CDTF">2014-01-08T15:20:06Z</dcterms:modified>
</cp:coreProperties>
</file>