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5" r:id="rId8"/>
    <p:sldId id="266" r:id="rId9"/>
    <p:sldId id="269" r:id="rId10"/>
    <p:sldId id="270" r:id="rId11"/>
    <p:sldId id="278" r:id="rId12"/>
    <p:sldId id="273" r:id="rId13"/>
    <p:sldId id="275" r:id="rId14"/>
    <p:sldId id="279" r:id="rId15"/>
    <p:sldId id="280" r:id="rId16"/>
    <p:sldId id="281" r:id="rId17"/>
    <p:sldId id="282" r:id="rId18"/>
    <p:sldId id="283" r:id="rId19"/>
    <p:sldId id="284" r:id="rId20"/>
    <p:sldId id="290" r:id="rId21"/>
    <p:sldId id="291" r:id="rId22"/>
    <p:sldId id="276" r:id="rId23"/>
    <p:sldId id="285" r:id="rId24"/>
    <p:sldId id="286" r:id="rId25"/>
    <p:sldId id="287" r:id="rId26"/>
    <p:sldId id="288" r:id="rId27"/>
    <p:sldId id="289" r:id="rId28"/>
    <p:sldId id="277" r:id="rId29"/>
    <p:sldId id="292" r:id="rId30"/>
    <p:sldId id="293" r:id="rId31"/>
    <p:sldId id="294" r:id="rId32"/>
    <p:sldId id="295" r:id="rId33"/>
    <p:sldId id="296" r:id="rId34"/>
    <p:sldId id="297" r:id="rId35"/>
    <p:sldId id="298" r:id="rId36"/>
    <p:sldId id="299" r:id="rId37"/>
    <p:sldId id="300"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8" autoAdjust="0"/>
    <p:restoredTop sz="94638" autoAdjust="0"/>
  </p:normalViewPr>
  <p:slideViewPr>
    <p:cSldViewPr>
      <p:cViewPr varScale="1">
        <p:scale>
          <a:sx n="68" d="100"/>
          <a:sy n="68"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D6B83-0300-4E03-94AF-E0B6E609BA73}" type="datetimeFigureOut">
              <a:rPr lang="en-IN" smtClean="0"/>
              <a:pPr/>
              <a:t>29-09-2014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01F381-56BA-4084-8A5B-A46D82061C36}"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D6B83-0300-4E03-94AF-E0B6E609BA73}" type="datetimeFigureOut">
              <a:rPr lang="en-IN" smtClean="0"/>
              <a:pPr/>
              <a:t>29-09-2014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1F381-56BA-4084-8A5B-A46D82061C36}"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170428">
            <a:off x="1490678" y="1801110"/>
            <a:ext cx="6234652" cy="1107996"/>
          </a:xfrm>
          <a:prstGeom prst="rect">
            <a:avLst/>
          </a:prstGeom>
          <a:noFill/>
          <a:ln>
            <a:solidFill>
              <a:schemeClr val="tx1"/>
            </a:solidFill>
          </a:ln>
          <a:effectLst>
            <a:glow rad="139700">
              <a:schemeClr val="accent6">
                <a:satMod val="175000"/>
                <a:alpha val="40000"/>
              </a:schemeClr>
            </a:glow>
            <a:outerShdw blurRad="76200" dir="13500000" sy="23000" kx="1200000" algn="br" rotWithShape="0">
              <a:prstClr val="black">
                <a:alpha val="20000"/>
              </a:prstClr>
            </a:outerShdw>
            <a:reflection blurRad="6350" stA="50000" endA="295" endPos="92000" dist="101600" dir="5400000" sy="-100000" algn="bl" rotWithShape="0"/>
          </a:effectLst>
        </p:spPr>
        <p:txBody>
          <a:bodyPr wrap="square" lIns="91440" tIns="45720" rIns="91440" bIns="45720">
            <a:spAutoFit/>
          </a:bodyPr>
          <a:lstStyle/>
          <a:p>
            <a:pPr algn="ctr"/>
            <a:r>
              <a:rPr lang="en-US" sz="6600" b="1" i="1" u="sng" cap="all" spc="0"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rPr>
              <a:t>REPRODUCTION</a:t>
            </a:r>
            <a:endParaRPr lang="en-US" sz="6600" b="1" i="1" u="sng" cap="all" spc="0"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6">
                    <a:satMod val="175000"/>
                    <a:alpha val="40000"/>
                  </a:schemeClr>
                </a:glow>
                <a:reflection blurRad="12700" stA="28000" endPos="45000" dist="1000" dir="5400000" sy="-100000" algn="bl" rotWithShape="0"/>
              </a:effectLst>
            </a:endParaRPr>
          </a:p>
        </p:txBody>
      </p:sp>
      <p:sp>
        <p:nvSpPr>
          <p:cNvPr id="6" name="Curved Right Arrow 5"/>
          <p:cNvSpPr/>
          <p:nvPr/>
        </p:nvSpPr>
        <p:spPr>
          <a:xfrm rot="20489263">
            <a:off x="7031398" y="5153734"/>
            <a:ext cx="1633466" cy="1243443"/>
          </a:xfrm>
          <a:prstGeom prst="curvedRightArrow">
            <a:avLst/>
          </a:prstGeom>
          <a:ln>
            <a:solidFill>
              <a:srgbClr val="FFFF00"/>
            </a:solidFill>
          </a:ln>
          <a:effectLst>
            <a:glow rad="63500">
              <a:schemeClr val="accent3">
                <a:satMod val="175000"/>
                <a:alpha val="40000"/>
              </a:schemeClr>
            </a:glow>
            <a:outerShdw blurRad="40000" dist="23000" dir="5400000" rotWithShape="0">
              <a:srgbClr val="000000">
                <a:alpha val="35000"/>
              </a:srgbClr>
            </a:outerShdw>
            <a:reflection blurRad="6350" stA="50000" endA="300" endPos="55000" dir="5400000" sy="-100000" algn="bl" rotWithShape="0"/>
          </a:effectLst>
          <a:scene3d>
            <a:camera prst="perspectiveRight"/>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dirty="0">
              <a:solidFill>
                <a:schemeClr val="tx1"/>
              </a:solidFill>
            </a:endParaRPr>
          </a:p>
        </p:txBody>
      </p:sp>
      <p:pic>
        <p:nvPicPr>
          <p:cNvPr id="22530" name="Picture 2" descr="http://sr.photos3.fotosearch.com/bthumb/FSD/FSD293/x10147863.jpg"/>
          <p:cNvPicPr>
            <a:picLocks noChangeAspect="1" noChangeArrowheads="1"/>
          </p:cNvPicPr>
          <p:nvPr/>
        </p:nvPicPr>
        <p:blipFill>
          <a:blip r:embed="rId3" cstate="print"/>
          <a:srcRect/>
          <a:stretch>
            <a:fillRect/>
          </a:stretch>
        </p:blipFill>
        <p:spPr bwMode="auto">
          <a:xfrm rot="21017635">
            <a:off x="714250" y="4107755"/>
            <a:ext cx="1331218" cy="1331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2" name="Picture 4" descr="Sperm Approaching - stock photo"/>
          <p:cNvPicPr>
            <a:picLocks noChangeAspect="1" noChangeArrowheads="1"/>
          </p:cNvPicPr>
          <p:nvPr/>
        </p:nvPicPr>
        <p:blipFill>
          <a:blip r:embed="rId4" cstate="print"/>
          <a:srcRect/>
          <a:stretch>
            <a:fillRect/>
          </a:stretch>
        </p:blipFill>
        <p:spPr bwMode="auto">
          <a:xfrm rot="954054">
            <a:off x="1989848" y="4196314"/>
            <a:ext cx="1584176" cy="134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4" name="Picture 6" descr="http://image.slidesharecdn.com/how-a-baby-grows-in-the-mothers-womb-1205755114492357-2/95/slide-1-728.jpg?1261044574"/>
          <p:cNvPicPr>
            <a:picLocks noChangeAspect="1" noChangeArrowheads="1"/>
          </p:cNvPicPr>
          <p:nvPr/>
        </p:nvPicPr>
        <p:blipFill>
          <a:blip r:embed="rId5" cstate="print"/>
          <a:srcRect/>
          <a:stretch>
            <a:fillRect/>
          </a:stretch>
        </p:blipFill>
        <p:spPr bwMode="auto">
          <a:xfrm rot="612889">
            <a:off x="1115616" y="5229200"/>
            <a:ext cx="1536171"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7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anim to="" calcmode="lin" valueType="num">
                                      <p:cBhvr>
                                        <p:cTn id="21" dur="1" fill="hold"/>
                                        <p:tgtEl>
                                          <p:spTgt spid="2253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2530"/>
                                        </p:tgtEl>
                                        <p:attrNameLst>
                                          <p:attrName>style.visibility</p:attrName>
                                        </p:attrNameLst>
                                      </p:cBhvr>
                                      <p:to>
                                        <p:strVal val="visible"/>
                                      </p:to>
                                    </p:set>
                                    <p:anim to="" calcmode="lin" valueType="num">
                                      <p:cBhvr>
                                        <p:cTn id="26" dur="1" fill="hold"/>
                                        <p:tgtEl>
                                          <p:spTgt spid="2253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2534"/>
                                        </p:tgtEl>
                                        <p:attrNameLst>
                                          <p:attrName>style.visibility</p:attrName>
                                        </p:attrNameLst>
                                      </p:cBhvr>
                                      <p:to>
                                        <p:strVal val="visible"/>
                                      </p:to>
                                    </p:set>
                                    <p:anim to="" calcmode="lin" valueType="num">
                                      <p:cBhvr>
                                        <p:cTn id="31" dur="1" fill="hold"/>
                                        <p:tgtEl>
                                          <p:spTgt spid="22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ock Illustration - fertilization &#10;and implantation &#10;unlabeled. fotosearch &#10;- search clipart, &#10;illustration posters, &#10;drawings and vector &#10;eps graphics images"/>
          <p:cNvPicPr>
            <a:picLocks noChangeAspect="1" noChangeArrowheads="1"/>
          </p:cNvPicPr>
          <p:nvPr/>
        </p:nvPicPr>
        <p:blipFill>
          <a:blip r:embed="rId3" cstate="print"/>
          <a:srcRect/>
          <a:stretch>
            <a:fillRect/>
          </a:stretch>
        </p:blipFill>
        <p:spPr bwMode="auto">
          <a:xfrm>
            <a:off x="323528" y="764704"/>
            <a:ext cx="8439471" cy="525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339752" y="5445224"/>
            <a:ext cx="4320480" cy="50405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Fertilization And Implantation</a:t>
            </a:r>
            <a:endParaRPr lang="en-IN" sz="2000" b="1"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abcnews.go.com/images/Health/gty_in_vitro_fertilization_thg_111123_wmain.jpg"/>
          <p:cNvPicPr>
            <a:picLocks noChangeAspect="1" noChangeArrowheads="1"/>
          </p:cNvPicPr>
          <p:nvPr/>
        </p:nvPicPr>
        <p:blipFill>
          <a:blip r:embed="rId2" cstate="print"/>
          <a:srcRect/>
          <a:stretch>
            <a:fillRect/>
          </a:stretch>
        </p:blipFill>
        <p:spPr bwMode="auto">
          <a:xfrm>
            <a:off x="323528" y="116632"/>
            <a:ext cx="5472608" cy="307834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67544" y="3441680"/>
            <a:ext cx="8244408" cy="3416320"/>
          </a:xfrm>
          <a:prstGeom prst="rect">
            <a:avLst/>
          </a:prstGeom>
          <a:ln>
            <a:solidFill>
              <a:schemeClr val="tx1"/>
            </a:solidFill>
          </a:ln>
        </p:spPr>
        <p:txBody>
          <a:bodyPr wrap="square">
            <a:spAutoFit/>
          </a:bodyPr>
          <a:lstStyle/>
          <a:p>
            <a:r>
              <a:rPr lang="en-IN" b="1" i="1" u="sng" dirty="0" smtClean="0">
                <a:solidFill>
                  <a:srgbClr val="6600CC"/>
                </a:solidFill>
                <a:latin typeface="Times New Roman" pitchFamily="18" charset="0"/>
                <a:cs typeface="Times New Roman" pitchFamily="18" charset="0"/>
              </a:rPr>
              <a:t>In vitro fertilisation (IVF)</a:t>
            </a:r>
            <a:r>
              <a:rPr lang="en-IN" i="1" dirty="0" smtClean="0">
                <a:solidFill>
                  <a:srgbClr val="6600CC"/>
                </a:solidFill>
                <a:latin typeface="Times New Roman" pitchFamily="18" charset="0"/>
                <a:cs typeface="Times New Roman" pitchFamily="18" charset="0"/>
              </a:rPr>
              <a:t> is a process by which an egg is fertilised by sperm outside the body. IVF is a major treatment for infertility when other methods of assisted reproductive technology have failed. The process involves monitoring a woman's ovulatory process, removing ovum or ova (egg or eggs) from the woman's ovaries and letting sperm fertilise them in a fluid medium in a laboratory. When a woman's natural cycle is monitored to collect a naturally selected ovum (egg) for fertilisation, it is known as natural cycle IVF. The fertilised egg (zygote) is then transferred to the patient's uterus with the intention of establishing a successful pregnancy. The first successful birth of a "</a:t>
            </a:r>
            <a:r>
              <a:rPr lang="en-IN" b="1" i="1" u="sng" dirty="0" smtClean="0">
                <a:solidFill>
                  <a:srgbClr val="6600CC"/>
                </a:solidFill>
                <a:latin typeface="Times New Roman" pitchFamily="18" charset="0"/>
                <a:cs typeface="Times New Roman" pitchFamily="18" charset="0"/>
              </a:rPr>
              <a:t>test tube baby</a:t>
            </a:r>
            <a:r>
              <a:rPr lang="en-IN" i="1" dirty="0" smtClean="0">
                <a:solidFill>
                  <a:srgbClr val="6600CC"/>
                </a:solidFill>
                <a:latin typeface="Times New Roman" pitchFamily="18" charset="0"/>
                <a:cs typeface="Times New Roman" pitchFamily="18" charset="0"/>
              </a:rPr>
              <a:t>", Louise Brown, occurred in 1978. Louise Brown was born as a result of natural cycle IVF. Robert G. Edwards, the physiologist who developed the treatment, was awarded the Nobel Prize in Physiology or Medicine in 2010.</a:t>
            </a:r>
            <a:endParaRPr lang="en-IN" i="1" dirty="0">
              <a:solidFill>
                <a:srgbClr val="6600CC"/>
              </a:solidFill>
              <a:latin typeface="Times New Roman" pitchFamily="18" charset="0"/>
              <a:cs typeface="Times New Roman" pitchFamily="18" charset="0"/>
            </a:endParaRPr>
          </a:p>
        </p:txBody>
      </p:sp>
      <p:sp>
        <p:nvSpPr>
          <p:cNvPr id="6" name="Rectangle 5"/>
          <p:cNvSpPr/>
          <p:nvPr/>
        </p:nvSpPr>
        <p:spPr>
          <a:xfrm>
            <a:off x="5940153" y="332656"/>
            <a:ext cx="2952328" cy="1323439"/>
          </a:xfrm>
          <a:prstGeom prst="rect">
            <a:avLst/>
          </a:prstGeom>
          <a:noFill/>
          <a:ln>
            <a:solidFill>
              <a:schemeClr val="tx1"/>
            </a:solidFill>
          </a:ln>
          <a:effectLst>
            <a:glow rad="63500">
              <a:schemeClr val="accent5">
                <a:satMod val="175000"/>
                <a:alpha val="40000"/>
              </a:schemeClr>
            </a:glow>
            <a:reflection blurRad="6350" stA="52000" endA="300" endPos="35000" dir="5400000" sy="-100000" algn="bl" rotWithShape="0"/>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Vitro Fertilization</a:t>
            </a:r>
            <a:endParaRPr lang="en-US" sz="40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8" name="Straight Arrow Connector 7"/>
          <p:cNvCxnSpPr/>
          <p:nvPr/>
        </p:nvCxnSpPr>
        <p:spPr>
          <a:xfrm flipH="1">
            <a:off x="6084168" y="2348880"/>
            <a:ext cx="1224136" cy="0"/>
          </a:xfrm>
          <a:prstGeom prst="straightConnector1">
            <a:avLst/>
          </a:prstGeom>
          <a:ln>
            <a:tailEnd type="arrow"/>
          </a:ln>
          <a:effectLst>
            <a:glow rad="63500">
              <a:schemeClr val="accent5">
                <a:satMod val="175000"/>
                <a:alpha val="40000"/>
              </a:schemeClr>
            </a:glow>
            <a:outerShdw blurRad="40000" dist="23000" dir="5400000" rotWithShape="0">
              <a:srgbClr val="000000">
                <a:alpha val="35000"/>
              </a:srgbClr>
            </a:outerShdw>
            <a:reflection blurRad="6350" stA="50000" endA="295" endPos="92000" dist="101600" dir="5400000" sy="-100000" algn="bl" rotWithShape="0"/>
          </a:effectLst>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Autofit/>
          </a:bodyPr>
          <a:lstStyle/>
          <a:p>
            <a:r>
              <a:rPr lang="en-US" sz="40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DETERMINATION OF THE SEX OF A BABY</a:t>
            </a:r>
            <a:endParaRPr lang="en-IN" sz="40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6146" name="Picture 2" descr="http://www.accessexcellence.org/RC/VL/GG/images/HUMAN.gif"/>
          <p:cNvPicPr>
            <a:picLocks noChangeAspect="1" noChangeArrowheads="1"/>
          </p:cNvPicPr>
          <p:nvPr/>
        </p:nvPicPr>
        <p:blipFill>
          <a:blip r:embed="rId3" cstate="print"/>
          <a:srcRect/>
          <a:stretch>
            <a:fillRect/>
          </a:stretch>
        </p:blipFill>
        <p:spPr bwMode="auto">
          <a:xfrm>
            <a:off x="611560" y="1484784"/>
            <a:ext cx="5184576"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940152" y="2060848"/>
            <a:ext cx="3203848" cy="1569660"/>
          </a:xfrm>
          <a:prstGeom prst="rect">
            <a:avLst/>
          </a:prstGeom>
          <a:solidFill>
            <a:schemeClr val="bg2"/>
          </a:solidFill>
          <a:ln>
            <a:solidFill>
              <a:schemeClr val="tx1"/>
            </a:solidFill>
          </a:ln>
          <a:effectLst>
            <a:glow rad="63500">
              <a:schemeClr val="accent5">
                <a:satMod val="175000"/>
                <a:alpha val="40000"/>
              </a:schemeClr>
            </a:glow>
            <a:reflection blurRad="6350" stA="50000" endA="300" endPos="55000" dir="5400000" sy="-100000" algn="bl" rotWithShape="0"/>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STRUCTURE OF HUMAN CHROMOSOMES</a:t>
            </a:r>
            <a:endParaRPr lang="en-US" sz="32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 name="Straight Arrow Connector 5"/>
          <p:cNvCxnSpPr/>
          <p:nvPr/>
        </p:nvCxnSpPr>
        <p:spPr>
          <a:xfrm flipH="1">
            <a:off x="6084168" y="5013176"/>
            <a:ext cx="1224136" cy="0"/>
          </a:xfrm>
          <a:prstGeom prst="straightConnector1">
            <a:avLst/>
          </a:prstGeom>
          <a:ln>
            <a:tailEnd type="arrow"/>
          </a:ln>
          <a:effectLst>
            <a:glow rad="63500">
              <a:schemeClr val="accent5">
                <a:satMod val="175000"/>
                <a:alpha val="40000"/>
              </a:schemeClr>
            </a:glow>
            <a:outerShdw blurRad="40000" dist="23000" dir="5400000" rotWithShape="0">
              <a:srgbClr val="000000">
                <a:alpha val="35000"/>
              </a:srgbClr>
            </a:outerShdw>
            <a:reflection blurRad="6350" stA="50000" endA="295" endPos="92000" dist="101600" dir="5400000" sy="-100000" algn="bl" rotWithShape="0"/>
          </a:effectLst>
        </p:spPr>
        <p:style>
          <a:lnRef idx="3">
            <a:schemeClr val="accent6"/>
          </a:lnRef>
          <a:fillRef idx="0">
            <a:schemeClr val="accent6"/>
          </a:fillRef>
          <a:effectRef idx="2">
            <a:schemeClr val="accent6"/>
          </a:effectRef>
          <a:fontRef idx="minor">
            <a:schemeClr val="tx1"/>
          </a:fontRef>
        </p:style>
      </p:cxn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6146"/>
                                        </p:tgtEl>
                                        <p:attrNameLst>
                                          <p:attrName>style.visibility</p:attrName>
                                        </p:attrNameLst>
                                      </p:cBhvr>
                                      <p:to>
                                        <p:strVal val="visible"/>
                                      </p:to>
                                    </p:set>
                                    <p:anim calcmode="lin" valueType="num">
                                      <p:cBhvr>
                                        <p:cTn id="16" dur="1000" fill="hold"/>
                                        <p:tgtEl>
                                          <p:spTgt spid="6146"/>
                                        </p:tgtEl>
                                        <p:attrNameLst>
                                          <p:attrName>ppt_w</p:attrName>
                                        </p:attrNameLst>
                                      </p:cBhvr>
                                      <p:tavLst>
                                        <p:tav tm="0">
                                          <p:val>
                                            <p:fltVal val="0"/>
                                          </p:val>
                                        </p:tav>
                                        <p:tav tm="100000">
                                          <p:val>
                                            <p:strVal val="#ppt_w"/>
                                          </p:val>
                                        </p:tav>
                                      </p:tavLst>
                                    </p:anim>
                                    <p:anim calcmode="lin" valueType="num">
                                      <p:cBhvr>
                                        <p:cTn id="17" dur="1000" fill="hold"/>
                                        <p:tgtEl>
                                          <p:spTgt spid="6146"/>
                                        </p:tgtEl>
                                        <p:attrNameLst>
                                          <p:attrName>ppt_h</p:attrName>
                                        </p:attrNameLst>
                                      </p:cBhvr>
                                      <p:tavLst>
                                        <p:tav tm="0">
                                          <p:val>
                                            <p:fltVal val="0"/>
                                          </p:val>
                                        </p:tav>
                                        <p:tav tm="100000">
                                          <p:val>
                                            <p:strVal val="#ppt_h"/>
                                          </p:val>
                                        </p:tav>
                                      </p:tavLst>
                                    </p:anim>
                                    <p:anim calcmode="lin" valueType="num">
                                      <p:cBhvr>
                                        <p:cTn id="18" dur="1000" fill="hold"/>
                                        <p:tgtEl>
                                          <p:spTgt spid="6146"/>
                                        </p:tgtEl>
                                        <p:attrNameLst>
                                          <p:attrName>style.rotation</p:attrName>
                                        </p:attrNameLst>
                                      </p:cBhvr>
                                      <p:tavLst>
                                        <p:tav tm="0">
                                          <p:val>
                                            <p:fltVal val="90"/>
                                          </p:val>
                                        </p:tav>
                                        <p:tav tm="100000">
                                          <p:val>
                                            <p:fltVal val="0"/>
                                          </p:val>
                                        </p:tav>
                                      </p:tavLst>
                                    </p:anim>
                                    <p:animEffect transition="in" filter="fade">
                                      <p:cBhvr>
                                        <p:cTn id="19" dur="1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064896" cy="908720"/>
          </a:xfrm>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rmAutofit fontScale="90000"/>
          </a:bodyPr>
          <a:lstStyle/>
          <a:p>
            <a:r>
              <a:rPr lang="en-US" sz="54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BABY INSIDE THE WOMB</a:t>
            </a:r>
            <a:endParaRPr lang="en-IN" sz="54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4098" name="Picture 2" descr="sperm fertilizing egg"/>
          <p:cNvPicPr>
            <a:picLocks noChangeAspect="1" noChangeArrowheads="1"/>
          </p:cNvPicPr>
          <p:nvPr/>
        </p:nvPicPr>
        <p:blipFill>
          <a:blip r:embed="rId3" cstate="print"/>
          <a:srcRect/>
          <a:stretch>
            <a:fillRect/>
          </a:stretch>
        </p:blipFill>
        <p:spPr bwMode="auto">
          <a:xfrm>
            <a:off x="251520" y="1268761"/>
            <a:ext cx="6888046" cy="46805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308304" y="2852936"/>
            <a:ext cx="1835697"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28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1  EGG BEING FERTILIZED BY SPERM</a:t>
            </a:r>
            <a:endParaRPr lang="en-US" sz="28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Scale>
                                      <p:cBhvr>
                                        <p:cTn id="16"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098"/>
                                        </p:tgtEl>
                                        <p:attrNameLst>
                                          <p:attrName>ppt_x</p:attrName>
                                          <p:attrName>ppt_y</p:attrName>
                                        </p:attrNameLst>
                                      </p:cBhvr>
                                    </p:animMotion>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etal development at 4 weeks"/>
          <p:cNvPicPr>
            <a:picLocks noChangeAspect="1" noChangeArrowheads="1"/>
          </p:cNvPicPr>
          <p:nvPr/>
        </p:nvPicPr>
        <p:blipFill>
          <a:blip r:embed="rId2" cstate="print"/>
          <a:srcRect/>
          <a:stretch>
            <a:fillRect/>
          </a:stretch>
        </p:blipFill>
        <p:spPr bwMode="auto">
          <a:xfrm>
            <a:off x="755576" y="1340768"/>
            <a:ext cx="7632848" cy="518662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275856" y="404664"/>
            <a:ext cx="2808312"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2</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Scale>
                                      <p:cBhvr>
                                        <p:cTn id="7" dur="1000" decel="50000" fill="hold">
                                          <p:stCondLst>
                                            <p:cond delay="0"/>
                                          </p:stCondLst>
                                        </p:cTn>
                                        <p:tgtEl>
                                          <p:spTgt spid="389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8914"/>
                                        </p:tgtEl>
                                        <p:attrNameLst>
                                          <p:attrName>ppt_x</p:attrName>
                                          <p:attrName>ppt_y</p:attrName>
                                        </p:attrNameLst>
                                      </p:cBhvr>
                                    </p:animMotion>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etal development at 8 weeks"/>
          <p:cNvPicPr>
            <a:picLocks noChangeAspect="1" noChangeArrowheads="1"/>
          </p:cNvPicPr>
          <p:nvPr/>
        </p:nvPicPr>
        <p:blipFill>
          <a:blip r:embed="rId2" cstate="print"/>
          <a:srcRect/>
          <a:stretch>
            <a:fillRect/>
          </a:stretch>
        </p:blipFill>
        <p:spPr bwMode="auto">
          <a:xfrm>
            <a:off x="1043608" y="1484784"/>
            <a:ext cx="7311927"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347864" y="188640"/>
            <a:ext cx="288032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3</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Scale>
                                      <p:cBhvr>
                                        <p:cTn id="7" dur="1000" decel="50000" fill="hold">
                                          <p:stCondLst>
                                            <p:cond delay="0"/>
                                          </p:stCondLst>
                                        </p:cTn>
                                        <p:tgtEl>
                                          <p:spTgt spid="378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0"/>
                                        </p:tgtEl>
                                        <p:attrNameLst>
                                          <p:attrName>ppt_x</p:attrName>
                                          <p:attrName>ppt_y</p:attrName>
                                        </p:attrNameLst>
                                      </p:cBhvr>
                                    </p:animMotion>
                                    <p:animEffect transition="in" filter="fade">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uman fetus in utero at 16 weeks"/>
          <p:cNvPicPr>
            <a:picLocks noChangeAspect="1" noChangeArrowheads="1"/>
          </p:cNvPicPr>
          <p:nvPr/>
        </p:nvPicPr>
        <p:blipFill>
          <a:blip r:embed="rId2" cstate="print"/>
          <a:srcRect/>
          <a:stretch>
            <a:fillRect/>
          </a:stretch>
        </p:blipFill>
        <p:spPr bwMode="auto">
          <a:xfrm>
            <a:off x="683568" y="1124744"/>
            <a:ext cx="7735806" cy="525658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419872" y="116632"/>
            <a:ext cx="2411761"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4</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Scale>
                                      <p:cBhvr>
                                        <p:cTn id="7" dur="1000" decel="50000" fill="hold">
                                          <p:stCondLst>
                                            <p:cond delay="0"/>
                                          </p:stCondLst>
                                        </p:cTn>
                                        <p:tgtEl>
                                          <p:spTgt spid="368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6"/>
                                        </p:tgtEl>
                                        <p:attrNameLst>
                                          <p:attrName>ppt_x</p:attrName>
                                          <p:attrName>ppt_y</p:attrName>
                                        </p:attrNameLst>
                                      </p:cBhvr>
                                    </p:animMotion>
                                    <p:animEffect transition="in" filter="fade">
                                      <p:cBhvr>
                                        <p:cTn id="9" dur="10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hoto of fetus in utero at 20 weeks"/>
          <p:cNvPicPr>
            <a:picLocks noChangeAspect="1" noChangeArrowheads="1"/>
          </p:cNvPicPr>
          <p:nvPr/>
        </p:nvPicPr>
        <p:blipFill>
          <a:blip r:embed="rId2" cstate="print"/>
          <a:srcRect/>
          <a:stretch>
            <a:fillRect/>
          </a:stretch>
        </p:blipFill>
        <p:spPr bwMode="auto">
          <a:xfrm>
            <a:off x="1043608" y="1124744"/>
            <a:ext cx="7416824" cy="503983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347864" y="188640"/>
            <a:ext cx="2627785"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5</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Scale>
                                      <p:cBhvr>
                                        <p:cTn id="7" dur="1000" decel="50000" fill="hold">
                                          <p:stCondLst>
                                            <p:cond delay="0"/>
                                          </p:stCondLst>
                                        </p:cTn>
                                        <p:tgtEl>
                                          <p:spTgt spid="35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5842"/>
                                        </p:tgtEl>
                                        <p:attrNameLst>
                                          <p:attrName>ppt_x</p:attrName>
                                          <p:attrName>ppt_y</p:attrName>
                                        </p:attrNameLst>
                                      </p:cBhvr>
                                    </p:animMotion>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hoto of fetus in utero at 28 weeks"/>
          <p:cNvPicPr>
            <a:picLocks noChangeAspect="1" noChangeArrowheads="1"/>
          </p:cNvPicPr>
          <p:nvPr/>
        </p:nvPicPr>
        <p:blipFill>
          <a:blip r:embed="rId2" cstate="print"/>
          <a:srcRect/>
          <a:stretch>
            <a:fillRect/>
          </a:stretch>
        </p:blipFill>
        <p:spPr bwMode="auto">
          <a:xfrm>
            <a:off x="899592" y="1484784"/>
            <a:ext cx="7523866" cy="5112568"/>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419872" y="404664"/>
            <a:ext cx="2195737"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6</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Scale>
                                      <p:cBhvr>
                                        <p:cTn id="7" dur="1000" decel="50000" fill="hold">
                                          <p:stCondLst>
                                            <p:cond delay="0"/>
                                          </p:stCondLst>
                                        </p:cTn>
                                        <p:tgtEl>
                                          <p:spTgt spid="348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818"/>
                                        </p:tgtEl>
                                        <p:attrNameLst>
                                          <p:attrName>ppt_x</p:attrName>
                                          <p:attrName>ppt_y</p:attrName>
                                        </p:attrNameLst>
                                      </p:cBhvr>
                                    </p:animMotion>
                                    <p:animEffect transition="in" filter="fade">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hoto of fetus in utero at 36 weeks"/>
          <p:cNvPicPr>
            <a:picLocks noChangeAspect="1" noChangeArrowheads="1"/>
          </p:cNvPicPr>
          <p:nvPr/>
        </p:nvPicPr>
        <p:blipFill>
          <a:blip r:embed="rId2" cstate="print"/>
          <a:srcRect/>
          <a:stretch>
            <a:fillRect/>
          </a:stretch>
        </p:blipFill>
        <p:spPr bwMode="auto">
          <a:xfrm>
            <a:off x="899592" y="1412776"/>
            <a:ext cx="7523866" cy="511256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347864" y="332656"/>
            <a:ext cx="2267745"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txBody>
          <a:bodyPr wrap="square" lIns="91440" tIns="45720" rIns="91440" bIns="45720">
            <a:spAutoFit/>
          </a:bodyPr>
          <a:lstStyle/>
          <a:p>
            <a:pPr algn="ctr"/>
            <a:r>
              <a:rPr lang="en-US" sz="40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STAGE 7</a:t>
            </a:r>
            <a:endParaRPr lang="en-US" sz="4000" b="1" u="sng"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Scale>
                                      <p:cBhvr>
                                        <p:cTn id="7" dur="1000" decel="50000" fill="hold">
                                          <p:stCondLst>
                                            <p:cond delay="0"/>
                                          </p:stCondLst>
                                        </p:cTn>
                                        <p:tgtEl>
                                          <p:spTgt spid="337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794"/>
                                        </p:tgtEl>
                                        <p:attrNameLst>
                                          <p:attrName>ppt_x</p:attrName>
                                          <p:attrName>ppt_y</p:attrName>
                                        </p:attrNameLst>
                                      </p:cBhvr>
                                    </p:animMotion>
                                    <p:animEffect transition="in" filter="fade">
                                      <p:cBhvr>
                                        <p:cTn id="9" dur="1000"/>
                                        <p:tgtEl>
                                          <p:spTgt spid="3379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9"/>
            <a:ext cx="7844408" cy="1008112"/>
          </a:xfrm>
          <a:ln>
            <a:solidFill>
              <a:schemeClr val="tx1"/>
            </a:solidFill>
          </a:ln>
          <a:effectLst>
            <a:glow rad="63500">
              <a:schemeClr val="accent6">
                <a:satMod val="175000"/>
                <a:alpha val="40000"/>
              </a:schemeClr>
            </a:glow>
            <a:reflection blurRad="6350" stA="52000" endA="300" endPos="35000" dir="5400000" sy="-100000" algn="bl" rotWithShape="0"/>
          </a:effectLst>
        </p:spPr>
        <p:txBody>
          <a:bodyPr>
            <a:noAutofit/>
          </a:bodyPr>
          <a:lstStyle/>
          <a:p>
            <a:r>
              <a:rPr lang="en-US" sz="4000" b="1" i="1" u="sng"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ASEXUAL REPRODUCTION</a:t>
            </a:r>
            <a:endParaRPr lang="en-IN" sz="4000" b="1" i="1" u="sng"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sp>
        <p:nvSpPr>
          <p:cNvPr id="6" name="Rectangle 5"/>
          <p:cNvSpPr/>
          <p:nvPr/>
        </p:nvSpPr>
        <p:spPr>
          <a:xfrm>
            <a:off x="395536" y="1412777"/>
            <a:ext cx="4248472" cy="3416320"/>
          </a:xfrm>
          <a:prstGeom prst="rect">
            <a:avLst/>
          </a:prstGeom>
          <a:ln>
            <a:solidFill>
              <a:schemeClr val="tx1"/>
            </a:solidFill>
          </a:ln>
        </p:spPr>
        <p:txBody>
          <a:bodyPr wrap="square">
            <a:spAutoFit/>
          </a:bodyPr>
          <a:lstStyle/>
          <a:p>
            <a:r>
              <a:rPr lang="en-IN" sz="2400" b="1" i="1" dirty="0" smtClean="0">
                <a:latin typeface="Times New Roman" pitchFamily="18" charset="0"/>
                <a:cs typeface="Times New Roman" pitchFamily="18" charset="0"/>
              </a:rPr>
              <a:t>In asexual reproduction, one individual produces offspring that are genetically identical to itself. These offspring are produced by mitosis. There are many invertebrates, including sea stars and sea anemones for example, that produce by asexual reproduction.</a:t>
            </a:r>
            <a:endParaRPr lang="en-IN" sz="2400" b="1" i="1" dirty="0">
              <a:latin typeface="Times New Roman" pitchFamily="18" charset="0"/>
              <a:cs typeface="Times New Roman" pitchFamily="18" charset="0"/>
            </a:endParaRPr>
          </a:p>
        </p:txBody>
      </p:sp>
      <p:pic>
        <p:nvPicPr>
          <p:cNvPr id="19458" name="Picture 2" descr="Amoeba : Amoeba proteus - microscopic  organism  Microbe  Stock Photo"/>
          <p:cNvPicPr>
            <a:picLocks noChangeAspect="1" noChangeArrowheads="1"/>
          </p:cNvPicPr>
          <p:nvPr/>
        </p:nvPicPr>
        <p:blipFill>
          <a:blip r:embed="rId3" cstate="print"/>
          <a:srcRect/>
          <a:stretch>
            <a:fillRect/>
          </a:stretch>
        </p:blipFill>
        <p:spPr bwMode="auto">
          <a:xfrm rot="381155">
            <a:off x="5478347" y="1515510"/>
            <a:ext cx="3283307" cy="2247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Hydra : Soft coral (Sinularia polydactila) Stock Photo"/>
          <p:cNvPicPr>
            <a:picLocks noChangeAspect="1" noChangeArrowheads="1"/>
          </p:cNvPicPr>
          <p:nvPr/>
        </p:nvPicPr>
        <p:blipFill>
          <a:blip r:embed="rId4" cstate="print"/>
          <a:srcRect/>
          <a:stretch>
            <a:fillRect/>
          </a:stretch>
        </p:blipFill>
        <p:spPr bwMode="auto">
          <a:xfrm rot="20968912">
            <a:off x="4465913" y="4145112"/>
            <a:ext cx="3264904" cy="244867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 calcmode="lin" valueType="num">
                                      <p:cBhvr>
                                        <p:cTn id="23" dur="500" fill="hold"/>
                                        <p:tgtEl>
                                          <p:spTgt spid="19458"/>
                                        </p:tgtEl>
                                        <p:attrNameLst>
                                          <p:attrName>ppt_w</p:attrName>
                                        </p:attrNameLst>
                                      </p:cBhvr>
                                      <p:tavLst>
                                        <p:tav tm="0">
                                          <p:val>
                                            <p:fltVal val="0"/>
                                          </p:val>
                                        </p:tav>
                                        <p:tav tm="100000">
                                          <p:val>
                                            <p:strVal val="#ppt_w"/>
                                          </p:val>
                                        </p:tav>
                                      </p:tavLst>
                                    </p:anim>
                                    <p:anim calcmode="lin" valueType="num">
                                      <p:cBhvr>
                                        <p:cTn id="24" dur="500" fill="hold"/>
                                        <p:tgtEl>
                                          <p:spTgt spid="19458"/>
                                        </p:tgtEl>
                                        <p:attrNameLst>
                                          <p:attrName>ppt_h</p:attrName>
                                        </p:attrNameLst>
                                      </p:cBhvr>
                                      <p:tavLst>
                                        <p:tav tm="0">
                                          <p:val>
                                            <p:fltVal val="0"/>
                                          </p:val>
                                        </p:tav>
                                        <p:tav tm="100000">
                                          <p:val>
                                            <p:strVal val="#ppt_h"/>
                                          </p:val>
                                        </p:tav>
                                      </p:tavLst>
                                    </p:anim>
                                    <p:anim calcmode="lin" valueType="num">
                                      <p:cBhvr>
                                        <p:cTn id="25" dur="500" fill="hold"/>
                                        <p:tgtEl>
                                          <p:spTgt spid="19458"/>
                                        </p:tgtEl>
                                        <p:attrNameLst>
                                          <p:attrName>style.rotation</p:attrName>
                                        </p:attrNameLst>
                                      </p:cBhvr>
                                      <p:tavLst>
                                        <p:tav tm="0">
                                          <p:val>
                                            <p:fltVal val="360"/>
                                          </p:val>
                                        </p:tav>
                                        <p:tav tm="100000">
                                          <p:val>
                                            <p:fltVal val="0"/>
                                          </p:val>
                                        </p:tav>
                                      </p:tavLst>
                                    </p:anim>
                                    <p:animEffect transition="in" filter="fade">
                                      <p:cBhvr>
                                        <p:cTn id="26" dur="500"/>
                                        <p:tgtEl>
                                          <p:spTgt spid="19458"/>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9460"/>
                                        </p:tgtEl>
                                        <p:attrNameLst>
                                          <p:attrName>style.visibility</p:attrName>
                                        </p:attrNameLst>
                                      </p:cBhvr>
                                      <p:to>
                                        <p:strVal val="visible"/>
                                      </p:to>
                                    </p:set>
                                    <p:anim calcmode="lin" valueType="num">
                                      <p:cBhvr>
                                        <p:cTn id="31" dur="500" fill="hold"/>
                                        <p:tgtEl>
                                          <p:spTgt spid="19460"/>
                                        </p:tgtEl>
                                        <p:attrNameLst>
                                          <p:attrName>ppt_w</p:attrName>
                                        </p:attrNameLst>
                                      </p:cBhvr>
                                      <p:tavLst>
                                        <p:tav tm="0">
                                          <p:val>
                                            <p:fltVal val="0"/>
                                          </p:val>
                                        </p:tav>
                                        <p:tav tm="100000">
                                          <p:val>
                                            <p:strVal val="#ppt_w"/>
                                          </p:val>
                                        </p:tav>
                                      </p:tavLst>
                                    </p:anim>
                                    <p:anim calcmode="lin" valueType="num">
                                      <p:cBhvr>
                                        <p:cTn id="32" dur="500" fill="hold"/>
                                        <p:tgtEl>
                                          <p:spTgt spid="19460"/>
                                        </p:tgtEl>
                                        <p:attrNameLst>
                                          <p:attrName>ppt_h</p:attrName>
                                        </p:attrNameLst>
                                      </p:cBhvr>
                                      <p:tavLst>
                                        <p:tav tm="0">
                                          <p:val>
                                            <p:fltVal val="0"/>
                                          </p:val>
                                        </p:tav>
                                        <p:tav tm="100000">
                                          <p:val>
                                            <p:strVal val="#ppt_h"/>
                                          </p:val>
                                        </p:tav>
                                      </p:tavLst>
                                    </p:anim>
                                    <p:anim calcmode="lin" valueType="num">
                                      <p:cBhvr>
                                        <p:cTn id="33" dur="500" fill="hold"/>
                                        <p:tgtEl>
                                          <p:spTgt spid="19460"/>
                                        </p:tgtEl>
                                        <p:attrNameLst>
                                          <p:attrName>style.rotation</p:attrName>
                                        </p:attrNameLst>
                                      </p:cBhvr>
                                      <p:tavLst>
                                        <p:tav tm="0">
                                          <p:val>
                                            <p:fltVal val="360"/>
                                          </p:val>
                                        </p:tav>
                                        <p:tav tm="100000">
                                          <p:val>
                                            <p:fltVal val="0"/>
                                          </p:val>
                                        </p:tav>
                                      </p:tavLst>
                                    </p:anim>
                                    <p:animEffect transition="in" filter="fade">
                                      <p:cBhvr>
                                        <p:cTn id="3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R 01 KH0180 01 - Belgian Horse Standing In Field With Snowy Mountains In The Background - Kimballstock"/>
          <p:cNvPicPr>
            <a:picLocks noChangeAspect="1" noChangeArrowheads="1"/>
          </p:cNvPicPr>
          <p:nvPr/>
        </p:nvPicPr>
        <p:blipFill>
          <a:blip r:embed="rId2" cstate="print"/>
          <a:srcRect/>
          <a:stretch>
            <a:fillRect/>
          </a:stretch>
        </p:blipFill>
        <p:spPr bwMode="auto">
          <a:xfrm>
            <a:off x="0" y="0"/>
            <a:ext cx="3059832" cy="2099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Photo: Lion and cub resting"/>
          <p:cNvPicPr>
            <a:picLocks noChangeAspect="1" noChangeArrowheads="1"/>
          </p:cNvPicPr>
          <p:nvPr/>
        </p:nvPicPr>
        <p:blipFill>
          <a:blip r:embed="rId3" cstate="print"/>
          <a:srcRect/>
          <a:stretch>
            <a:fillRect/>
          </a:stretch>
        </p:blipFill>
        <p:spPr bwMode="auto">
          <a:xfrm>
            <a:off x="3059832" y="2060848"/>
            <a:ext cx="2952328" cy="2214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6" name="Picture 12" descr="Photo: Humpback whale breaching"/>
          <p:cNvPicPr>
            <a:picLocks noChangeAspect="1" noChangeArrowheads="1"/>
          </p:cNvPicPr>
          <p:nvPr/>
        </p:nvPicPr>
        <p:blipFill>
          <a:blip r:embed="rId4" cstate="print"/>
          <a:srcRect/>
          <a:stretch>
            <a:fillRect/>
          </a:stretch>
        </p:blipFill>
        <p:spPr bwMode="auto">
          <a:xfrm>
            <a:off x="0" y="4365104"/>
            <a:ext cx="2990189" cy="2242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8" name="Picture 14" descr="Photo: Cat staring straight ahead"/>
          <p:cNvPicPr>
            <a:picLocks noChangeAspect="1" noChangeArrowheads="1"/>
          </p:cNvPicPr>
          <p:nvPr/>
        </p:nvPicPr>
        <p:blipFill>
          <a:blip r:embed="rId5" cstate="print"/>
          <a:srcRect/>
          <a:stretch>
            <a:fillRect/>
          </a:stretch>
        </p:blipFill>
        <p:spPr bwMode="auto">
          <a:xfrm>
            <a:off x="6084168" y="116632"/>
            <a:ext cx="3059832" cy="1953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2" name="Picture 18" descr="Photo: Chinstrap penguin"/>
          <p:cNvPicPr>
            <a:picLocks noChangeAspect="1" noChangeArrowheads="1"/>
          </p:cNvPicPr>
          <p:nvPr/>
        </p:nvPicPr>
        <p:blipFill>
          <a:blip r:embed="rId6" cstate="print"/>
          <a:srcRect/>
          <a:stretch>
            <a:fillRect/>
          </a:stretch>
        </p:blipFill>
        <p:spPr bwMode="auto">
          <a:xfrm>
            <a:off x="6084169" y="4437112"/>
            <a:ext cx="3026702" cy="2270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3131840" y="548680"/>
            <a:ext cx="2952328" cy="1200329"/>
          </a:xfrm>
          <a:prstGeom prst="rect">
            <a:avLst/>
          </a:prstGeom>
          <a:noFill/>
        </p:spPr>
        <p:txBody>
          <a:bodyPr wrap="square" lIns="91440" tIns="45720" rIns="91440" bIns="45720">
            <a:spAutoFit/>
          </a:bodyPr>
          <a:lstStyle/>
          <a:p>
            <a:pPr algn="ctr"/>
            <a:r>
              <a:rPr lang="en-US" sz="3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VIVIPAROUS</a:t>
            </a:r>
          </a:p>
          <a:p>
            <a:pPr algn="ctr"/>
            <a:r>
              <a:rPr lang="en-US" sz="3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ANIMALS</a:t>
            </a:r>
            <a:endParaRPr lang="en-US" sz="36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Effect transition="in" filter="dissolve">
                                      <p:cBhvr>
                                        <p:cTn id="12" dur="500"/>
                                        <p:tgtEl>
                                          <p:spTgt spid="10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dissolv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dissolve">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dissolv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800" decel="100000"/>
                                        <p:tgtEl>
                                          <p:spTgt spid="13">
                                            <p:txEl>
                                              <p:pRg st="0" end="0"/>
                                            </p:txEl>
                                          </p:spTgt>
                                        </p:tgtEl>
                                      </p:cBhvr>
                                    </p:animEffect>
                                    <p:anim calcmode="lin" valueType="num">
                                      <p:cBhvr>
                                        <p:cTn id="33" dur="800" decel="100000" fill="hold"/>
                                        <p:tgtEl>
                                          <p:spTgt spid="13">
                                            <p:txEl>
                                              <p:pRg st="0" end="0"/>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3">
                                            <p:txEl>
                                              <p:pRg st="0" end="0"/>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3">
                                            <p:txEl>
                                              <p:pRg st="0" end="0"/>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3">
                                            <p:txEl>
                                              <p:pRg st="0" end="0"/>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3">
                                            <p:txEl>
                                              <p:pRg st="0" end="0"/>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800" decel="100000"/>
                                        <p:tgtEl>
                                          <p:spTgt spid="13">
                                            <p:txEl>
                                              <p:pRg st="1" end="1"/>
                                            </p:txEl>
                                          </p:spTgt>
                                        </p:tgtEl>
                                      </p:cBhvr>
                                    </p:animEffect>
                                    <p:anim calcmode="lin" valueType="num">
                                      <p:cBhvr>
                                        <p:cTn id="41" dur="800" decel="100000" fill="hold"/>
                                        <p:tgtEl>
                                          <p:spTgt spid="13">
                                            <p:txEl>
                                              <p:pRg st="1" end="1"/>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13">
                                            <p:txEl>
                                              <p:pRg st="1" end="1"/>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13">
                                            <p:txEl>
                                              <p:pRg st="1" end="1"/>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3">
                                            <p:txEl>
                                              <p:pRg st="1" end="1"/>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hoto: Snake in grass, with head raised"/>
          <p:cNvPicPr>
            <a:picLocks noChangeAspect="1" noChangeArrowheads="1"/>
          </p:cNvPicPr>
          <p:nvPr/>
        </p:nvPicPr>
        <p:blipFill>
          <a:blip r:embed="rId2" cstate="print"/>
          <a:srcRect/>
          <a:stretch>
            <a:fillRect/>
          </a:stretch>
        </p:blipFill>
        <p:spPr bwMode="auto">
          <a:xfrm>
            <a:off x="6012160" y="4293096"/>
            <a:ext cx="288032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6" name="Picture 6" descr="Photo: A bird preening its feathers"/>
          <p:cNvPicPr>
            <a:picLocks noChangeAspect="1" noChangeArrowheads="1"/>
          </p:cNvPicPr>
          <p:nvPr/>
        </p:nvPicPr>
        <p:blipFill>
          <a:blip r:embed="rId3" cstate="print"/>
          <a:srcRect/>
          <a:stretch>
            <a:fillRect/>
          </a:stretch>
        </p:blipFill>
        <p:spPr bwMode="auto">
          <a:xfrm>
            <a:off x="0" y="188640"/>
            <a:ext cx="2868148" cy="215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8" name="Picture 8" descr="Mottled forest frog"/>
          <p:cNvPicPr>
            <a:picLocks noChangeAspect="1" noChangeArrowheads="1"/>
          </p:cNvPicPr>
          <p:nvPr/>
        </p:nvPicPr>
        <p:blipFill>
          <a:blip r:embed="rId4" cstate="print"/>
          <a:srcRect/>
          <a:stretch>
            <a:fillRect/>
          </a:stretch>
        </p:blipFill>
        <p:spPr bwMode="auto">
          <a:xfrm>
            <a:off x="6120172" y="260648"/>
            <a:ext cx="3023828" cy="2154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70" name="Picture 10" descr="Photo: Portrait of an ostrich"/>
          <p:cNvPicPr>
            <a:picLocks noChangeAspect="1" noChangeArrowheads="1"/>
          </p:cNvPicPr>
          <p:nvPr/>
        </p:nvPicPr>
        <p:blipFill>
          <a:blip r:embed="rId5" cstate="print"/>
          <a:srcRect/>
          <a:stretch>
            <a:fillRect/>
          </a:stretch>
        </p:blipFill>
        <p:spPr bwMode="auto">
          <a:xfrm>
            <a:off x="3131840" y="1772816"/>
            <a:ext cx="2736304" cy="3648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72" name="Picture 12" descr="A small brown trout returns to the clear water from which he sipped my tiny ant imitation on a hot August afternoon. From the Rush River in Wisconsin."/>
          <p:cNvPicPr>
            <a:picLocks noChangeAspect="1" noChangeArrowheads="1"/>
          </p:cNvPicPr>
          <p:nvPr/>
        </p:nvPicPr>
        <p:blipFill>
          <a:blip r:embed="rId6" cstate="print"/>
          <a:srcRect/>
          <a:stretch>
            <a:fillRect/>
          </a:stretch>
        </p:blipFill>
        <p:spPr bwMode="auto">
          <a:xfrm>
            <a:off x="179512" y="4437112"/>
            <a:ext cx="2779846" cy="2084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915816" y="332656"/>
            <a:ext cx="3095824" cy="1323439"/>
          </a:xfrm>
          <a:prstGeom prst="rect">
            <a:avLst/>
          </a:prstGeom>
          <a:noFill/>
        </p:spPr>
        <p:txBody>
          <a:bodyPr wrap="square" lIns="91440" tIns="45720" rIns="91440" bIns="45720">
            <a:spAutoFit/>
          </a:bodyPr>
          <a:lstStyle/>
          <a:p>
            <a:pPr algn="ctr"/>
            <a:r>
              <a:rPr lang="en-US" sz="4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OVIPAROUS ANIMALS</a:t>
            </a:r>
            <a:endParaRPr lang="en-US" sz="40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p:cTn id="7" dur="1000" fill="hold"/>
                                        <p:tgtEl>
                                          <p:spTgt spid="40966"/>
                                        </p:tgtEl>
                                        <p:attrNameLst>
                                          <p:attrName>ppt_x</p:attrName>
                                        </p:attrNameLst>
                                      </p:cBhvr>
                                      <p:tavLst>
                                        <p:tav tm="0">
                                          <p:val>
                                            <p:strVal val="#ppt_x-.2"/>
                                          </p:val>
                                        </p:tav>
                                        <p:tav tm="100000">
                                          <p:val>
                                            <p:strVal val="#ppt_x"/>
                                          </p:val>
                                        </p:tav>
                                      </p:tavLst>
                                    </p:anim>
                                    <p:anim calcmode="lin" valueType="num">
                                      <p:cBhvr>
                                        <p:cTn id="8"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0968"/>
                                        </p:tgtEl>
                                        <p:attrNameLst>
                                          <p:attrName>style.visibility</p:attrName>
                                        </p:attrNameLst>
                                      </p:cBhvr>
                                      <p:to>
                                        <p:strVal val="visible"/>
                                      </p:to>
                                    </p:set>
                                    <p:anim calcmode="lin" valueType="num">
                                      <p:cBhvr>
                                        <p:cTn id="14" dur="1000" fill="hold"/>
                                        <p:tgtEl>
                                          <p:spTgt spid="40968"/>
                                        </p:tgtEl>
                                        <p:attrNameLst>
                                          <p:attrName>ppt_x</p:attrName>
                                        </p:attrNameLst>
                                      </p:cBhvr>
                                      <p:tavLst>
                                        <p:tav tm="0">
                                          <p:val>
                                            <p:strVal val="#ppt_x-.2"/>
                                          </p:val>
                                        </p:tav>
                                        <p:tav tm="100000">
                                          <p:val>
                                            <p:strVal val="#ppt_x"/>
                                          </p:val>
                                        </p:tav>
                                      </p:tavLst>
                                    </p:anim>
                                    <p:anim calcmode="lin" valueType="num">
                                      <p:cBhvr>
                                        <p:cTn id="15" dur="1000" fill="hold"/>
                                        <p:tgtEl>
                                          <p:spTgt spid="4096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6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0970"/>
                                        </p:tgtEl>
                                        <p:attrNameLst>
                                          <p:attrName>style.visibility</p:attrName>
                                        </p:attrNameLst>
                                      </p:cBhvr>
                                      <p:to>
                                        <p:strVal val="visible"/>
                                      </p:to>
                                    </p:set>
                                    <p:anim calcmode="lin" valueType="num">
                                      <p:cBhvr>
                                        <p:cTn id="21" dur="1000" fill="hold"/>
                                        <p:tgtEl>
                                          <p:spTgt spid="40970"/>
                                        </p:tgtEl>
                                        <p:attrNameLst>
                                          <p:attrName>ppt_x</p:attrName>
                                        </p:attrNameLst>
                                      </p:cBhvr>
                                      <p:tavLst>
                                        <p:tav tm="0">
                                          <p:val>
                                            <p:strVal val="#ppt_x-.2"/>
                                          </p:val>
                                        </p:tav>
                                        <p:tav tm="100000">
                                          <p:val>
                                            <p:strVal val="#ppt_x"/>
                                          </p:val>
                                        </p:tav>
                                      </p:tavLst>
                                    </p:anim>
                                    <p:anim calcmode="lin" valueType="num">
                                      <p:cBhvr>
                                        <p:cTn id="22" dur="1000" fill="hold"/>
                                        <p:tgtEl>
                                          <p:spTgt spid="4097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097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0962"/>
                                        </p:tgtEl>
                                        <p:attrNameLst>
                                          <p:attrName>style.visibility</p:attrName>
                                        </p:attrNameLst>
                                      </p:cBhvr>
                                      <p:to>
                                        <p:strVal val="visible"/>
                                      </p:to>
                                    </p:set>
                                    <p:anim calcmode="lin" valueType="num">
                                      <p:cBhvr>
                                        <p:cTn id="28" dur="1000" fill="hold"/>
                                        <p:tgtEl>
                                          <p:spTgt spid="40962"/>
                                        </p:tgtEl>
                                        <p:attrNameLst>
                                          <p:attrName>ppt_x</p:attrName>
                                        </p:attrNameLst>
                                      </p:cBhvr>
                                      <p:tavLst>
                                        <p:tav tm="0">
                                          <p:val>
                                            <p:strVal val="#ppt_x-.2"/>
                                          </p:val>
                                        </p:tav>
                                        <p:tav tm="100000">
                                          <p:val>
                                            <p:strVal val="#ppt_x"/>
                                          </p:val>
                                        </p:tav>
                                      </p:tavLst>
                                    </p:anim>
                                    <p:anim calcmode="lin" valueType="num">
                                      <p:cBhvr>
                                        <p:cTn id="29"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096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0972"/>
                                        </p:tgtEl>
                                        <p:attrNameLst>
                                          <p:attrName>style.visibility</p:attrName>
                                        </p:attrNameLst>
                                      </p:cBhvr>
                                      <p:to>
                                        <p:strVal val="visible"/>
                                      </p:to>
                                    </p:set>
                                    <p:anim calcmode="lin" valueType="num">
                                      <p:cBhvr>
                                        <p:cTn id="35" dur="1000" fill="hold"/>
                                        <p:tgtEl>
                                          <p:spTgt spid="40972"/>
                                        </p:tgtEl>
                                        <p:attrNameLst>
                                          <p:attrName>ppt_x</p:attrName>
                                        </p:attrNameLst>
                                      </p:cBhvr>
                                      <p:tavLst>
                                        <p:tav tm="0">
                                          <p:val>
                                            <p:strVal val="#ppt_x-.2"/>
                                          </p:val>
                                        </p:tav>
                                        <p:tav tm="100000">
                                          <p:val>
                                            <p:strVal val="#ppt_x"/>
                                          </p:val>
                                        </p:tav>
                                      </p:tavLst>
                                    </p:anim>
                                    <p:anim calcmode="lin" valueType="num">
                                      <p:cBhvr>
                                        <p:cTn id="36" dur="1000" fill="hold"/>
                                        <p:tgtEl>
                                          <p:spTgt spid="4097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0972"/>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800" decel="100000"/>
                                        <p:tgtEl>
                                          <p:spTgt spid="11">
                                            <p:txEl>
                                              <p:pRg st="0" end="0"/>
                                            </p:txEl>
                                          </p:spTgt>
                                        </p:tgtEl>
                                      </p:cBhvr>
                                    </p:animEffect>
                                    <p:anim calcmode="lin" valueType="num">
                                      <p:cBhvr>
                                        <p:cTn id="43"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rmAutofit/>
          </a:bodyPr>
          <a:lstStyle/>
          <a:p>
            <a:r>
              <a:rPr lang="en-US" sz="48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LIFE CYCLE OF A FROG</a:t>
            </a:r>
            <a:endParaRPr lang="en-IN" sz="48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sp>
        <p:nvSpPr>
          <p:cNvPr id="3074" name="AutoShape 2" descr="http://www.tooter4kids.com/Frogs/Life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076" name="AutoShape 4" descr="http://www.tooter4kids.com/Frogs/Life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078" name="AutoShape 6" descr="http://www.tooter4kids.com/Frogs/Life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080" name="Picture 8" descr="Frog eggs"/>
          <p:cNvPicPr>
            <a:picLocks noChangeAspect="1" noChangeArrowheads="1"/>
          </p:cNvPicPr>
          <p:nvPr/>
        </p:nvPicPr>
        <p:blipFill>
          <a:blip r:embed="rId3" cstate="print"/>
          <a:srcRect/>
          <a:stretch>
            <a:fillRect/>
          </a:stretch>
        </p:blipFill>
        <p:spPr bwMode="auto">
          <a:xfrm>
            <a:off x="1331640" y="2636912"/>
            <a:ext cx="6096000" cy="405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ight Arrow 7"/>
          <p:cNvSpPr/>
          <p:nvPr/>
        </p:nvSpPr>
        <p:spPr>
          <a:xfrm>
            <a:off x="7740352" y="5301208"/>
            <a:ext cx="1152128" cy="648072"/>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9" name="Rectangle 8"/>
          <p:cNvSpPr/>
          <p:nvPr/>
        </p:nvSpPr>
        <p:spPr>
          <a:xfrm>
            <a:off x="2267744" y="1556792"/>
            <a:ext cx="4454233"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SPAWN [EGGS]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plus(in)">
                                      <p:cBhvr>
                                        <p:cTn id="26" dur="2000"/>
                                        <p:tgtEl>
                                          <p:spTgt spid="308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adpoles"/>
          <p:cNvPicPr>
            <a:picLocks noChangeAspect="1" noChangeArrowheads="1"/>
          </p:cNvPicPr>
          <p:nvPr/>
        </p:nvPicPr>
        <p:blipFill>
          <a:blip r:embed="rId2" cstate="print"/>
          <a:srcRect/>
          <a:stretch>
            <a:fillRect/>
          </a:stretch>
        </p:blipFill>
        <p:spPr bwMode="auto">
          <a:xfrm>
            <a:off x="899592" y="620688"/>
            <a:ext cx="7128792" cy="4740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a:off x="7668344" y="5805264"/>
            <a:ext cx="1152128" cy="648072"/>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6" name="Rectangle 5"/>
          <p:cNvSpPr/>
          <p:nvPr/>
        </p:nvSpPr>
        <p:spPr>
          <a:xfrm>
            <a:off x="2699792" y="5517232"/>
            <a:ext cx="3117906"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TADPOLES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1986"/>
                                        </p:tgtEl>
                                        <p:attrNameLst>
                                          <p:attrName>style.visibility</p:attrName>
                                        </p:attrNameLst>
                                      </p:cBhvr>
                                      <p:to>
                                        <p:strVal val="visible"/>
                                      </p:to>
                                    </p:set>
                                    <p:animEffect transition="in" filter="plus(in)">
                                      <p:cBhvr>
                                        <p:cTn id="17" dur="2000"/>
                                        <p:tgtEl>
                                          <p:spTgt spid="4198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22222"/>
                </a:solidFill>
                <a:effectLst/>
                <a:latin typeface="Arial" pitchFamily="34" charset="0"/>
                <a:cs typeface="Arial" pitchFamily="34" charset="0"/>
              </a:rPr>
              <a:t>Tadpole with hind legs</a:t>
            </a:r>
            <a:endParaRPr kumimoji="0" lang="en-US" sz="16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smtClean="0">
                <a:ln>
                  <a:noFill/>
                </a:ln>
                <a:solidFill>
                  <a:srgbClr val="222222"/>
                </a:solidFill>
                <a:effectLst/>
                <a:latin typeface="Georgia" pitchFamily="18" charset="0"/>
                <a:cs typeface="Arial" pitchFamily="34"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9700" b="0" i="1" u="none" strike="noStrike" cap="none" normalizeH="0" baseline="0" smtClean="0">
                <a:ln>
                  <a:noFill/>
                </a:ln>
                <a:solidFill>
                  <a:srgbClr val="222222"/>
                </a:solidFill>
                <a:effectLst/>
                <a:latin typeface="Georgia" pitchFamily="18" charset="0"/>
                <a:cs typeface="Arial" pitchFamily="34" charset="0"/>
              </a:rPr>
              <a:t/>
            </a:r>
            <a:br>
              <a:rPr kumimoji="0" lang="en-US" sz="29700" b="0" i="1" u="none" strike="noStrike" cap="none" normalizeH="0" baseline="0" smtClean="0">
                <a:ln>
                  <a:noFill/>
                </a:ln>
                <a:solidFill>
                  <a:srgbClr val="222222"/>
                </a:solidFill>
                <a:effectLst/>
                <a:latin typeface="Georgia" pitchFamily="18" charset="0"/>
                <a:cs typeface="Arial" pitchFamily="34" charset="0"/>
              </a:rPr>
            </a:br>
            <a:endParaRPr kumimoji="0" lang="en-US" sz="29700" b="0" i="1" u="none" strike="noStrike" cap="none" normalizeH="0" baseline="0" smtClean="0">
              <a:ln>
                <a:noFill/>
              </a:ln>
              <a:solidFill>
                <a:srgbClr val="222222"/>
              </a:solidFill>
              <a:effectLst/>
              <a:latin typeface="Georgia" pitchFamily="18" charset="0"/>
              <a:cs typeface="Arial" pitchFamily="34" charset="0"/>
            </a:endParaRPr>
          </a:p>
        </p:txBody>
      </p:sp>
      <p:pic>
        <p:nvPicPr>
          <p:cNvPr id="40962" name="Picture 2" descr="Tadpole with hind legs"/>
          <p:cNvPicPr>
            <a:picLocks noChangeAspect="1" noChangeArrowheads="1"/>
          </p:cNvPicPr>
          <p:nvPr/>
        </p:nvPicPr>
        <p:blipFill>
          <a:blip r:embed="rId2" cstate="print"/>
          <a:srcRect/>
          <a:stretch>
            <a:fillRect/>
          </a:stretch>
        </p:blipFill>
        <p:spPr bwMode="auto">
          <a:xfrm>
            <a:off x="827584" y="1052736"/>
            <a:ext cx="6696744" cy="553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p:cNvSpPr/>
          <p:nvPr/>
        </p:nvSpPr>
        <p:spPr>
          <a:xfrm>
            <a:off x="7740352" y="5805264"/>
            <a:ext cx="1152128" cy="648072"/>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7" name="Rectangle 6"/>
          <p:cNvSpPr/>
          <p:nvPr/>
        </p:nvSpPr>
        <p:spPr>
          <a:xfrm>
            <a:off x="539552" y="0"/>
            <a:ext cx="7766421"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TADPOLE WITH HIND LEGS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cxnSp>
        <p:nvCxnSpPr>
          <p:cNvPr id="9" name="Straight Arrow Connector 8"/>
          <p:cNvCxnSpPr/>
          <p:nvPr/>
        </p:nvCxnSpPr>
        <p:spPr>
          <a:xfrm flipH="1">
            <a:off x="4427984" y="5085184"/>
            <a:ext cx="432048" cy="2160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87824" y="5301208"/>
            <a:ext cx="1460656" cy="369332"/>
          </a:xfrm>
          <a:prstGeom prst="rect">
            <a:avLst/>
          </a:prstGeom>
          <a:noFill/>
        </p:spPr>
        <p:txBody>
          <a:bodyPr wrap="none" lIns="91440" tIns="45720" rIns="91440" bIns="45720">
            <a:spAutoFit/>
          </a:bodyPr>
          <a:lstStyle/>
          <a:p>
            <a:pPr algn="ctr"/>
            <a:r>
              <a:rPr lang="en-US" b="1" i="1" u="sng" cap="none" spc="0" dirty="0" smtClean="0">
                <a:ln w="31550" cmpd="sng">
                  <a:no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HIND LEGS</a:t>
            </a:r>
            <a:endParaRPr lang="en-US" b="1" i="1" u="sng" cap="none" spc="0" dirty="0">
              <a:ln w="31550" cmpd="sng">
                <a:no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plus(in)">
                                      <p:cBhvr>
                                        <p:cTn id="17" dur="2000"/>
                                        <p:tgtEl>
                                          <p:spTgt spid="40962"/>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adpole with front and hind legs"/>
          <p:cNvPicPr>
            <a:picLocks noChangeAspect="1" noChangeArrowheads="1"/>
          </p:cNvPicPr>
          <p:nvPr/>
        </p:nvPicPr>
        <p:blipFill>
          <a:blip r:embed="rId2" cstate="print"/>
          <a:srcRect/>
          <a:stretch>
            <a:fillRect/>
          </a:stretch>
        </p:blipFill>
        <p:spPr bwMode="auto">
          <a:xfrm>
            <a:off x="827584" y="1340768"/>
            <a:ext cx="6096000" cy="530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a:off x="7668344" y="5301208"/>
            <a:ext cx="1224136" cy="648072"/>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6" name="Rectangle 5"/>
          <p:cNvSpPr/>
          <p:nvPr/>
        </p:nvSpPr>
        <p:spPr>
          <a:xfrm>
            <a:off x="0" y="0"/>
            <a:ext cx="9144000" cy="1323439"/>
          </a:xfrm>
          <a:prstGeom prst="rect">
            <a:avLst/>
          </a:prstGeom>
          <a:noFill/>
        </p:spPr>
        <p:txBody>
          <a:bodyPr wrap="square" lIns="91440" tIns="45720" rIns="91440" bIns="45720">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TADPOLE WITH FORE LIMBS AND HIND LIMBS</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animEffect transition="in" filter="plus(in)">
                                      <p:cBhvr>
                                        <p:cTn id="17" dur="2000"/>
                                        <p:tgtEl>
                                          <p:spTgt spid="3993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roglet"/>
          <p:cNvPicPr>
            <a:picLocks noChangeAspect="1" noChangeArrowheads="1"/>
          </p:cNvPicPr>
          <p:nvPr/>
        </p:nvPicPr>
        <p:blipFill>
          <a:blip r:embed="rId2" cstate="print"/>
          <a:srcRect/>
          <a:stretch>
            <a:fillRect/>
          </a:stretch>
        </p:blipFill>
        <p:spPr bwMode="auto">
          <a:xfrm>
            <a:off x="1403648" y="1484784"/>
            <a:ext cx="6096000" cy="5153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ight Arrow 4"/>
          <p:cNvSpPr/>
          <p:nvPr/>
        </p:nvSpPr>
        <p:spPr>
          <a:xfrm>
            <a:off x="7740352" y="5301208"/>
            <a:ext cx="1152128" cy="648072"/>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6" name="Rectangle 5"/>
          <p:cNvSpPr/>
          <p:nvPr/>
        </p:nvSpPr>
        <p:spPr>
          <a:xfrm>
            <a:off x="3203848" y="332656"/>
            <a:ext cx="2768387"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FROGLET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plus(in)">
                                      <p:cBhvr>
                                        <p:cTn id="17" dur="2000"/>
                                        <p:tgtEl>
                                          <p:spTgt spid="430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dult frog"/>
          <p:cNvPicPr>
            <a:picLocks noChangeAspect="1" noChangeArrowheads="1"/>
          </p:cNvPicPr>
          <p:nvPr/>
        </p:nvPicPr>
        <p:blipFill>
          <a:blip r:embed="rId2" cstate="print"/>
          <a:srcRect/>
          <a:stretch>
            <a:fillRect/>
          </a:stretch>
        </p:blipFill>
        <p:spPr bwMode="auto">
          <a:xfrm>
            <a:off x="971600" y="764704"/>
            <a:ext cx="7335180" cy="489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699792" y="5733256"/>
            <a:ext cx="384457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ADULT FROG</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4034"/>
                                        </p:tgtEl>
                                        <p:attrNameLst>
                                          <p:attrName>style.visibility</p:attrName>
                                        </p:attrNameLst>
                                      </p:cBhvr>
                                      <p:to>
                                        <p:strVal val="visible"/>
                                      </p:to>
                                    </p:set>
                                    <p:animEffect transition="in" filter="plus(in)">
                                      <p:cBhvr>
                                        <p:cTn id="1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rmAutofit/>
          </a:bodyPr>
          <a:lstStyle/>
          <a:p>
            <a:r>
              <a:rPr lang="en-US" sz="48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LIFE CYCLE OF A BUTTERFLY </a:t>
            </a:r>
            <a:endParaRPr lang="en-IN" sz="48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2050" name="Picture 2" descr="SnowberryClearwingEgg - copyright KenChilds"/>
          <p:cNvPicPr>
            <a:picLocks noChangeAspect="1" noChangeArrowheads="1"/>
          </p:cNvPicPr>
          <p:nvPr/>
        </p:nvPicPr>
        <p:blipFill>
          <a:blip r:embed="rId3" cstate="print"/>
          <a:srcRect/>
          <a:stretch>
            <a:fillRect/>
          </a:stretch>
        </p:blipFill>
        <p:spPr bwMode="auto">
          <a:xfrm>
            <a:off x="539552" y="1628800"/>
            <a:ext cx="2896409"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Danaus_plexippus.jpg"/>
          <p:cNvPicPr>
            <a:picLocks noChangeAspect="1" noChangeArrowheads="1"/>
          </p:cNvPicPr>
          <p:nvPr/>
        </p:nvPicPr>
        <p:blipFill>
          <a:blip r:embed="rId4" cstate="print"/>
          <a:srcRect/>
          <a:stretch>
            <a:fillRect/>
          </a:stretch>
        </p:blipFill>
        <p:spPr bwMode="auto">
          <a:xfrm>
            <a:off x="5148064" y="1700808"/>
            <a:ext cx="3433564" cy="2048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Danaus_plexippus-pupa2.jpg"/>
          <p:cNvPicPr>
            <a:picLocks noChangeAspect="1" noChangeArrowheads="1"/>
          </p:cNvPicPr>
          <p:nvPr/>
        </p:nvPicPr>
        <p:blipFill>
          <a:blip r:embed="rId5" cstate="print"/>
          <a:srcRect/>
          <a:stretch>
            <a:fillRect/>
          </a:stretch>
        </p:blipFill>
        <p:spPr bwMode="auto">
          <a:xfrm>
            <a:off x="1403648" y="3717032"/>
            <a:ext cx="2304256" cy="293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a:off x="3707904" y="2348880"/>
            <a:ext cx="1080120" cy="504056"/>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0" name="Right Arrow 9"/>
          <p:cNvSpPr/>
          <p:nvPr/>
        </p:nvSpPr>
        <p:spPr>
          <a:xfrm>
            <a:off x="179512" y="4653136"/>
            <a:ext cx="1080120" cy="576064"/>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1" name="Right Arrow 10"/>
          <p:cNvSpPr/>
          <p:nvPr/>
        </p:nvSpPr>
        <p:spPr>
          <a:xfrm>
            <a:off x="3851920" y="4797152"/>
            <a:ext cx="1152128" cy="504056"/>
          </a:xfrm>
          <a:prstGeom prst="rightArrow">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pic>
        <p:nvPicPr>
          <p:cNvPr id="12" name="Picture 8" descr="Danaus_plexippus-adult.jpg"/>
          <p:cNvPicPr>
            <a:picLocks noGrp="1" noChangeAspect="1" noChangeArrowheads="1"/>
          </p:cNvPicPr>
          <p:nvPr>
            <p:ph idx="1"/>
          </p:nvPr>
        </p:nvPicPr>
        <p:blipFill>
          <a:blip r:embed="rId6" cstate="print"/>
          <a:srcRect/>
          <a:stretch>
            <a:fillRect/>
          </a:stretch>
        </p:blipFill>
        <p:spPr bwMode="auto">
          <a:xfrm>
            <a:off x="5148064" y="4149080"/>
            <a:ext cx="3528392" cy="2211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Scale>
                                      <p:cBhvr>
                                        <p:cTn id="16"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0"/>
                                        </p:tgtEl>
                                        <p:attrNameLst>
                                          <p:attrName>ppt_x</p:attrName>
                                          <p:attrName>ppt_y</p:attrName>
                                        </p:attrNameLst>
                                      </p:cBhvr>
                                    </p:animMotion>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Scale>
                                      <p:cBhvr>
                                        <p:cTn id="23"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52"/>
                                        </p:tgtEl>
                                        <p:attrNameLst>
                                          <p:attrName>ppt_x</p:attrName>
                                          <p:attrName>ppt_y</p:attrName>
                                        </p:attrNameLst>
                                      </p:cBhvr>
                                    </p:animMotion>
                                    <p:animEffect transition="in" filter="fade">
                                      <p:cBhvr>
                                        <p:cTn id="25" dur="10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Scale>
                                      <p:cBhvr>
                                        <p:cTn id="30" dur="1000" decel="50000" fill="hold">
                                          <p:stCondLst>
                                            <p:cond delay="0"/>
                                          </p:stCondLst>
                                        </p:cTn>
                                        <p:tgtEl>
                                          <p:spTgt spid="20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054"/>
                                        </p:tgtEl>
                                        <p:attrNameLst>
                                          <p:attrName>ppt_x</p:attrName>
                                          <p:attrName>ppt_y</p:attrName>
                                        </p:attrNameLst>
                                      </p:cBhvr>
                                    </p:animMotion>
                                    <p:animEffect transition="in" filter="fade">
                                      <p:cBhvr>
                                        <p:cTn id="32" dur="10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Scale>
                                      <p:cBhvr>
                                        <p:cTn id="3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
                                        </p:tgtEl>
                                        <p:attrNameLst>
                                          <p:attrName>ppt_x</p:attrName>
                                          <p:attrName>ppt_y</p:attrName>
                                        </p:attrNameLst>
                                      </p:cBhvr>
                                    </p:animMotion>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rot="21116926">
            <a:off x="827584" y="1052736"/>
            <a:ext cx="7524328" cy="2585323"/>
          </a:xfrm>
          <a:prstGeom prst="rect">
            <a:avLst/>
          </a:prstGeom>
          <a:solidFill>
            <a:schemeClr val="tx1"/>
          </a:solidFill>
          <a:ln w="76200">
            <a:solidFill>
              <a:srgbClr val="FFC000"/>
            </a:solidFill>
          </a:ln>
          <a:effectLst>
            <a:reflection blurRad="6350" stA="50000" endA="295" endPos="92000" dist="101600" dir="5400000" sy="-100000" algn="bl" rotWithShape="0"/>
          </a:effectLst>
        </p:spPr>
        <p:txBody>
          <a:bodyPr wrap="square" lIns="91440" tIns="45720" rIns="91440" bIns="45720">
            <a:spAutoFit/>
          </a:bodyPr>
          <a:lstStyle/>
          <a:p>
            <a:pPr algn="ctr"/>
            <a:r>
              <a:rPr lang="en-US" sz="5400" b="1" dirty="0" smtClean="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POWERPOINT PRESENTATION FOR CLASS VIII</a:t>
            </a:r>
            <a:endParaRPr lang="en-US" sz="5400" b="1" dirty="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1000" fill="hold"/>
                                        <p:tgtEl>
                                          <p:spTgt spid="4">
                                            <p:bg/>
                                          </p:spTgt>
                                        </p:tgtEl>
                                        <p:attrNameLst>
                                          <p:attrName>ppt_x</p:attrName>
                                        </p:attrNameLst>
                                      </p:cBhvr>
                                      <p:tavLst>
                                        <p:tav tm="0">
                                          <p:val>
                                            <p:strVal val="#ppt_x-.2"/>
                                          </p:val>
                                        </p:tav>
                                        <p:tav tm="100000">
                                          <p:val>
                                            <p:strVal val="#ppt_x"/>
                                          </p:val>
                                        </p:tav>
                                      </p:tavLst>
                                    </p:anim>
                                    <p:anim calcmode="lin" valueType="num">
                                      <p:cBhvr>
                                        <p:cTn id="14" dur="1000" fill="hold"/>
                                        <p:tgtEl>
                                          <p:spTgt spid="4">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bg/>
                                          </p:spTgt>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a:ln>
            <a:solidFill>
              <a:schemeClr val="tx1"/>
            </a:solidFill>
          </a:ln>
          <a:effectLst>
            <a:glow rad="63500">
              <a:schemeClr val="accent6">
                <a:satMod val="175000"/>
                <a:alpha val="40000"/>
              </a:schemeClr>
            </a:glow>
            <a:reflection blurRad="6350" stA="50000" endA="300" endPos="38500" dist="50800" dir="5400000" sy="-100000" algn="bl" rotWithShape="0"/>
          </a:effectLst>
        </p:spPr>
        <p:txBody>
          <a:bodyPr>
            <a:normAutofit/>
          </a:bodyPr>
          <a:lstStyle/>
          <a:p>
            <a:r>
              <a:rPr lang="en-US" sz="54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BINARY FISSION</a:t>
            </a:r>
            <a:endParaRPr lang="en-IN" sz="54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3" name="Picture 2" descr="http://image.slidesharecdn.com/binaryfissioninamoeba-130509054939-phpapp01/95/slide-3-638.jpg?1368096615"/>
          <p:cNvPicPr>
            <a:picLocks noChangeAspect="1" noChangeArrowheads="1"/>
          </p:cNvPicPr>
          <p:nvPr/>
        </p:nvPicPr>
        <p:blipFill>
          <a:blip r:embed="rId3" cstate="print"/>
          <a:srcRect/>
          <a:stretch>
            <a:fillRect/>
          </a:stretch>
        </p:blipFill>
        <p:spPr bwMode="auto">
          <a:xfrm>
            <a:off x="1403648" y="1484784"/>
            <a:ext cx="6840760" cy="5135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9NEunD_wsc79xf8NLSbjwMjT6tXk493vBZDpgpNMK0ffW2IDv"/>
          <p:cNvPicPr>
            <a:picLocks noChangeAspect="1" noChangeArrowheads="1"/>
          </p:cNvPicPr>
          <p:nvPr/>
        </p:nvPicPr>
        <p:blipFill>
          <a:blip r:embed="rId2" cstate="print"/>
          <a:srcRect/>
          <a:stretch>
            <a:fillRect/>
          </a:stretch>
        </p:blipFill>
        <p:spPr bwMode="auto">
          <a:xfrm>
            <a:off x="1403648" y="188640"/>
            <a:ext cx="6480720" cy="648072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43675">
            <a:off x="644448" y="587602"/>
            <a:ext cx="7838288" cy="2434247"/>
          </a:xfrm>
          <a:effectLst>
            <a:glow rad="228600">
              <a:schemeClr val="accent3">
                <a:satMod val="175000"/>
                <a:alpha val="40000"/>
              </a:scheme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sz="4800" b="1"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Aharoni" pitchFamily="2" charset="-79"/>
                <a:cs typeface="Aharoni" pitchFamily="2" charset="-79"/>
              </a:rPr>
              <a:t>CLASS VIII </a:t>
            </a:r>
            <a:br>
              <a:rPr lang="en-US" sz="4800" b="1"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Aharoni" pitchFamily="2" charset="-79"/>
                <a:cs typeface="Aharoni" pitchFamily="2" charset="-79"/>
              </a:rPr>
            </a:br>
            <a:r>
              <a:rPr lang="en-US" sz="4800" b="1"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Aharoni" pitchFamily="2" charset="-79"/>
                <a:cs typeface="Aharoni" pitchFamily="2" charset="-79"/>
              </a:rPr>
              <a:t>TOPIC: REPRODUCTION IN ANIMALS</a:t>
            </a:r>
            <a:endParaRPr lang="en-IN" sz="4800" dirty="0">
              <a:ln w="9000" cmpd="sng">
                <a:solidFill>
                  <a:srgbClr val="FFFF00"/>
                </a:solidFill>
                <a:prstDash val="solid"/>
              </a:ln>
              <a:effectLst>
                <a:reflection blurRad="6350" stA="55000" endA="300" endPos="45500" dir="5400000" sy="-100000" algn="bl" rotWithShape="0"/>
              </a:effectLst>
              <a:latin typeface="Aharoni" pitchFamily="2" charset="-79"/>
              <a:cs typeface="Aharoni" pitchFamily="2" charset="-79"/>
            </a:endParaRPr>
          </a:p>
        </p:txBody>
      </p:sp>
      <p:sp>
        <p:nvSpPr>
          <p:cNvPr id="3" name="Subtitle 2"/>
          <p:cNvSpPr>
            <a:spLocks noGrp="1"/>
          </p:cNvSpPr>
          <p:nvPr>
            <p:ph type="subTitle" idx="1"/>
          </p:nvPr>
        </p:nvSpPr>
        <p:spPr>
          <a:xfrm rot="21194101">
            <a:off x="1331640" y="3933056"/>
            <a:ext cx="6944816" cy="1752600"/>
          </a:xfrm>
        </p:spPr>
        <p:style>
          <a:lnRef idx="2">
            <a:schemeClr val="accent6"/>
          </a:lnRef>
          <a:fillRef idx="1">
            <a:schemeClr val="lt1"/>
          </a:fillRef>
          <a:effectRef idx="0">
            <a:schemeClr val="accent6"/>
          </a:effectRef>
          <a:fontRef idx="minor">
            <a:schemeClr val="dk1"/>
          </a:fontRef>
        </p:style>
        <p:txBody>
          <a:bodyPr>
            <a:normAutofit/>
          </a:bodyPr>
          <a:lstStyle/>
          <a:p>
            <a:endPar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gency FB" pitchFamily="34" charset="0"/>
            </a:endParaRPr>
          </a:p>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gency FB" pitchFamily="34" charset="0"/>
              </a:rPr>
              <a:t> </a:t>
            </a:r>
            <a:r>
              <a:rPr lang="en-US" sz="4000" b="1"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gency FB" pitchFamily="34" charset="0"/>
              </a:rPr>
              <a:t>SUB TOPIC: CLONING</a:t>
            </a:r>
            <a:endParaRPr lang="en-IN" sz="4000" b="1"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gency FB"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a:solidFill>
            <a:schemeClr val="tx2">
              <a:lumMod val="40000"/>
              <a:lumOff val="60000"/>
            </a:schemeClr>
          </a:solidFill>
          <a:ln w="28575">
            <a:solidFill>
              <a:srgbClr val="FFFF00"/>
            </a:solidFill>
          </a:ln>
        </p:spPr>
        <p:txBody>
          <a:bodyPr/>
          <a:lstStyle/>
          <a:p>
            <a:r>
              <a:rPr lang="en-US" b="1" u="sng" dirty="0" smtClean="0">
                <a:latin typeface="Aharoni" pitchFamily="2" charset="-79"/>
                <a:cs typeface="Aharoni" pitchFamily="2" charset="-79"/>
              </a:rPr>
              <a:t>CLONING</a:t>
            </a:r>
            <a:endParaRPr lang="en-IN" b="1" u="sng" dirty="0">
              <a:latin typeface="Aharoni" pitchFamily="2" charset="-79"/>
              <a:cs typeface="Aharoni" pitchFamily="2" charset="-79"/>
            </a:endParaRPr>
          </a:p>
        </p:txBody>
      </p:sp>
      <p:pic>
        <p:nvPicPr>
          <p:cNvPr id="3074" name="Picture 2" descr="http://www.thenakedscientists.com/HTML/uploads/tx_naksciimages/katarney11_cloning_figure_3.gif"/>
          <p:cNvPicPr>
            <a:picLocks noChangeAspect="1" noChangeArrowheads="1"/>
          </p:cNvPicPr>
          <p:nvPr/>
        </p:nvPicPr>
        <p:blipFill>
          <a:blip r:embed="rId2" cstate="print"/>
          <a:srcRect/>
          <a:stretch>
            <a:fillRect/>
          </a:stretch>
        </p:blipFill>
        <p:spPr bwMode="auto">
          <a:xfrm rot="21367709">
            <a:off x="269181" y="1070806"/>
            <a:ext cx="4896544" cy="282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http://humancloningproject.weebly.com/uploads/1/4/8/1/14811404/5748169_orig.gif?1"/>
          <p:cNvPicPr>
            <a:picLocks noChangeAspect="1" noChangeArrowheads="1"/>
          </p:cNvPicPr>
          <p:nvPr/>
        </p:nvPicPr>
        <p:blipFill>
          <a:blip r:embed="rId3" cstate="print"/>
          <a:srcRect/>
          <a:stretch>
            <a:fillRect/>
          </a:stretch>
        </p:blipFill>
        <p:spPr bwMode="auto">
          <a:xfrm>
            <a:off x="2699792" y="4193704"/>
            <a:ext cx="6266424"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3789040"/>
            <a:ext cx="8291264"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
            </a:pPr>
            <a:r>
              <a:rPr lang="en-IN" sz="2000" dirty="0">
                <a:solidFill>
                  <a:srgbClr val="7030A0"/>
                </a:solidFill>
                <a:latin typeface="Arial Rounded MT Bold" pitchFamily="34" charset="0"/>
                <a:cs typeface="Aharoni" pitchFamily="2" charset="-79"/>
              </a:rPr>
              <a:t>Cloning is the process of creating genetically identical copies of biological matter. This may include genes, cells, tissues or entire organisms</a:t>
            </a:r>
            <a:r>
              <a:rPr lang="en-IN" sz="2000" dirty="0" smtClean="0">
                <a:solidFill>
                  <a:srgbClr val="7030A0"/>
                </a:solidFill>
                <a:latin typeface="Arial Rounded MT Bold" pitchFamily="34" charset="0"/>
                <a:cs typeface="Aharoni" pitchFamily="2" charset="-79"/>
              </a:rPr>
              <a:t>.</a:t>
            </a:r>
            <a:r>
              <a:rPr lang="en-IN" sz="2000" dirty="0">
                <a:solidFill>
                  <a:srgbClr val="7030A0"/>
                </a:solidFill>
                <a:latin typeface="Arial Rounded MT Bold" pitchFamily="34" charset="0"/>
                <a:cs typeface="Aharoni" pitchFamily="2" charset="-79"/>
              </a:rPr>
              <a:t> Cloning refers to the development of offspring that are genetically identical to their parent. Animals which reproduce asexually are examples of clones that are produced naturally. Cloning techniques are laboratory processes used to produce offspring that are genetically identical to the donor parent.</a:t>
            </a:r>
            <a:r>
              <a:rPr lang="en-IN" sz="2000" dirty="0" smtClean="0">
                <a:solidFill>
                  <a:srgbClr val="7030A0"/>
                </a:solidFill>
                <a:latin typeface="Arial Rounded MT Bold" pitchFamily="34" charset="0"/>
                <a:cs typeface="Aharoni" pitchFamily="2" charset="-79"/>
              </a:rPr>
              <a:t/>
            </a:r>
            <a:br>
              <a:rPr lang="en-IN" sz="2000" dirty="0" smtClean="0">
                <a:solidFill>
                  <a:srgbClr val="7030A0"/>
                </a:solidFill>
                <a:latin typeface="Arial Rounded MT Bold" pitchFamily="34" charset="0"/>
                <a:cs typeface="Aharoni" pitchFamily="2" charset="-79"/>
              </a:rPr>
            </a:br>
            <a:endParaRPr lang="en-IN" sz="2000" dirty="0">
              <a:solidFill>
                <a:srgbClr val="7030A0"/>
              </a:solidFill>
              <a:latin typeface="Arial Rounded MT Bold" pitchFamily="34" charset="0"/>
              <a:cs typeface="Aharoni" pitchFamily="2" charset="-79"/>
            </a:endParaRPr>
          </a:p>
        </p:txBody>
      </p:sp>
      <p:pic>
        <p:nvPicPr>
          <p:cNvPr id="5" name="Picture 8" descr="http://www.stokesleyscience.org/Core%20Science/Biology%201b/Variation/cloning%20dolly.gif"/>
          <p:cNvPicPr>
            <a:picLocks noChangeAspect="1" noChangeArrowheads="1"/>
          </p:cNvPicPr>
          <p:nvPr/>
        </p:nvPicPr>
        <p:blipFill>
          <a:blip r:embed="rId2" cstate="print"/>
          <a:srcRect/>
          <a:stretch>
            <a:fillRect/>
          </a:stretch>
        </p:blipFill>
        <p:spPr bwMode="auto">
          <a:xfrm>
            <a:off x="1115616" y="0"/>
            <a:ext cx="6481313" cy="364425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059832" cy="6858000"/>
          </a:xfrm>
        </p:spPr>
        <p:style>
          <a:lnRef idx="1">
            <a:schemeClr val="accent3"/>
          </a:lnRef>
          <a:fillRef idx="2">
            <a:schemeClr val="accent3"/>
          </a:fillRef>
          <a:effectRef idx="1">
            <a:schemeClr val="accent3"/>
          </a:effectRef>
          <a:fontRef idx="minor">
            <a:schemeClr val="dk1"/>
          </a:fontRef>
        </p:style>
        <p:txBody>
          <a:bodyPr>
            <a:noAutofit/>
          </a:bodyPr>
          <a:lstStyle/>
          <a:p>
            <a:endParaRPr lang="en-IN" sz="2800" b="1" u="sng" dirty="0" smtClean="0">
              <a:solidFill>
                <a:srgbClr val="7030A0"/>
              </a:solidFill>
              <a:latin typeface="Agency FB" pitchFamily="34" charset="0"/>
            </a:endParaRPr>
          </a:p>
          <a:p>
            <a:endParaRPr lang="en-IN" sz="2800" b="1" u="sng" dirty="0">
              <a:solidFill>
                <a:srgbClr val="7030A0"/>
              </a:solidFill>
              <a:latin typeface="Agency FB" pitchFamily="34" charset="0"/>
            </a:endParaRPr>
          </a:p>
          <a:p>
            <a:r>
              <a:rPr lang="en-IN" sz="2800" b="1" u="sng" dirty="0" smtClean="0">
                <a:solidFill>
                  <a:srgbClr val="7030A0"/>
                </a:solidFill>
                <a:latin typeface="Agency FB" pitchFamily="34" charset="0"/>
              </a:rPr>
              <a:t>Cloning </a:t>
            </a:r>
            <a:r>
              <a:rPr lang="en-IN" sz="2800" b="1" u="sng" dirty="0">
                <a:solidFill>
                  <a:srgbClr val="7030A0"/>
                </a:solidFill>
                <a:latin typeface="Agency FB" pitchFamily="34" charset="0"/>
              </a:rPr>
              <a:t>is done by replacing the nucleus of an egg with the nucleus of another non-reproductive cell. The two fuse together and the egg is activated by a jolt of electricity.</a:t>
            </a:r>
          </a:p>
        </p:txBody>
      </p:sp>
      <p:pic>
        <p:nvPicPr>
          <p:cNvPr id="5" name="Picture 2" descr="http://img.webmd.com/dtmcms/live/webmd/consumer_assets/site_images/articles/health_and_medical_reference/miscellaneous/Understanding_cloning2.jpg"/>
          <p:cNvPicPr>
            <a:picLocks noChangeAspect="1" noChangeArrowheads="1"/>
          </p:cNvPicPr>
          <p:nvPr/>
        </p:nvPicPr>
        <p:blipFill>
          <a:blip r:embed="rId2" cstate="print"/>
          <a:srcRect/>
          <a:stretch>
            <a:fillRect/>
          </a:stretch>
        </p:blipFill>
        <p:spPr bwMode="auto">
          <a:xfrm>
            <a:off x="3779912" y="89248"/>
            <a:ext cx="4248472" cy="6768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a:ln>
            <a:solidFill>
              <a:schemeClr val="tx1"/>
            </a:solidFill>
          </a:ln>
        </p:spPr>
        <p:style>
          <a:lnRef idx="1">
            <a:schemeClr val="accent3"/>
          </a:lnRef>
          <a:fillRef idx="2">
            <a:schemeClr val="accent3"/>
          </a:fillRef>
          <a:effectRef idx="1">
            <a:schemeClr val="accent3"/>
          </a:effectRef>
          <a:fontRef idx="minor">
            <a:schemeClr val="dk1"/>
          </a:fontRef>
        </p:style>
        <p:txBody>
          <a:bodyPr>
            <a:normAutofit/>
          </a:bodyPr>
          <a:lstStyle/>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RISKS OF CLONING</a:t>
            </a:r>
            <a:endParaRPr lang="e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179512" y="1412776"/>
            <a:ext cx="8712968" cy="5256584"/>
          </a:xfrm>
        </p:spPr>
        <p:style>
          <a:lnRef idx="1">
            <a:schemeClr val="accent4"/>
          </a:lnRef>
          <a:fillRef idx="2">
            <a:schemeClr val="accent4"/>
          </a:fillRef>
          <a:effectRef idx="1">
            <a:schemeClr val="accent4"/>
          </a:effectRef>
          <a:fontRef idx="minor">
            <a:schemeClr val="dk1"/>
          </a:fontRef>
        </p:style>
        <p:txBody>
          <a:bodyPr>
            <a:noAutofit/>
          </a:bodyPr>
          <a:lstStyle/>
          <a:p>
            <a:pPr lvl="1">
              <a:buFont typeface="Wingdings" pitchFamily="2" charset="2"/>
              <a:buChar char="v"/>
            </a:pPr>
            <a:r>
              <a:rPr lang="en-IN" sz="2400" b="1" dirty="0">
                <a:solidFill>
                  <a:srgbClr val="0070C0"/>
                </a:solidFill>
              </a:rPr>
              <a:t>What are the risks of cloning? One of the main concerns as it relates to human cloning is that the current processes used in animal cloning are only successful a very small percentage of the time. </a:t>
            </a:r>
            <a:r>
              <a:rPr lang="en-IN" sz="2400" b="1" dirty="0" smtClean="0">
                <a:solidFill>
                  <a:srgbClr val="0070C0"/>
                </a:solidFill>
              </a:rPr>
              <a:t/>
            </a:r>
            <a:br>
              <a:rPr lang="en-IN" sz="2400" b="1" dirty="0" smtClean="0">
                <a:solidFill>
                  <a:srgbClr val="0070C0"/>
                </a:solidFill>
              </a:rPr>
            </a:br>
            <a:r>
              <a:rPr lang="en-IN" sz="2400" b="1" dirty="0" smtClean="0">
                <a:solidFill>
                  <a:srgbClr val="0070C0"/>
                </a:solidFill>
              </a:rPr>
              <a:t/>
            </a:r>
            <a:br>
              <a:rPr lang="en-IN" sz="2400" b="1" dirty="0" smtClean="0">
                <a:solidFill>
                  <a:srgbClr val="0070C0"/>
                </a:solidFill>
              </a:rPr>
            </a:br>
            <a:r>
              <a:rPr lang="en-IN" sz="2400" b="1" dirty="0">
                <a:solidFill>
                  <a:srgbClr val="0070C0"/>
                </a:solidFill>
              </a:rPr>
              <a:t>Another concern is that the cloned animals that do survive tend to have various health problems and shorter life spans</a:t>
            </a:r>
            <a:r>
              <a:rPr lang="en-IN" sz="2400" b="1" dirty="0" smtClean="0">
                <a:solidFill>
                  <a:srgbClr val="0070C0"/>
                </a:solidFill>
              </a:rPr>
              <a:t>.</a:t>
            </a:r>
            <a:r>
              <a:rPr lang="en-IN" sz="2400" b="1" dirty="0">
                <a:solidFill>
                  <a:srgbClr val="0070C0"/>
                </a:solidFill>
              </a:rPr>
              <a:t> The first step for cloning is extracting small parts of the somatic cells. These are then put into </a:t>
            </a:r>
            <a:r>
              <a:rPr lang="en-IN" sz="2400" b="1" dirty="0" smtClean="0">
                <a:solidFill>
                  <a:srgbClr val="0070C0"/>
                </a:solidFill>
              </a:rPr>
              <a:t>Petri </a:t>
            </a:r>
            <a:r>
              <a:rPr lang="en-IN" sz="2400" b="1" dirty="0">
                <a:solidFill>
                  <a:srgbClr val="0070C0"/>
                </a:solidFill>
              </a:rPr>
              <a:t>dishes, where more cells replicated. Then, one of these cells are extracted and inserted to a cell that had its own DNA taken out. Then that cell is activated with a short electrical current. It is then cultured until the embryo reaches the blastocyst stage and the uterus is then transferred to the surrogate female.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ritannica.com/blogs/wp-content/uploads/2008/01/dollyimage.jpg"/>
          <p:cNvPicPr>
            <a:picLocks noChangeAspect="1" noChangeArrowheads="1"/>
          </p:cNvPicPr>
          <p:nvPr/>
        </p:nvPicPr>
        <p:blipFill>
          <a:blip r:embed="rId2" cstate="print"/>
          <a:srcRect/>
          <a:stretch>
            <a:fillRect/>
          </a:stretch>
        </p:blipFill>
        <p:spPr bwMode="auto">
          <a:xfrm>
            <a:off x="251520" y="764704"/>
            <a:ext cx="8569955" cy="5491708"/>
          </a:xfrm>
          <a:prstGeom prst="rect">
            <a:avLst/>
          </a:prstGeom>
          <a:ln w="5715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outlookindia.com/images/cloning370_1_20090223.jpg"/>
          <p:cNvPicPr>
            <a:picLocks noChangeAspect="1" noChangeArrowheads="1"/>
          </p:cNvPicPr>
          <p:nvPr/>
        </p:nvPicPr>
        <p:blipFill>
          <a:blip r:embed="rId2" cstate="print"/>
          <a:srcRect/>
          <a:stretch>
            <a:fillRect/>
          </a:stretch>
        </p:blipFill>
        <p:spPr bwMode="auto">
          <a:xfrm>
            <a:off x="1403648" y="-35695"/>
            <a:ext cx="6408712" cy="689369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ncrypted-tbn0.gstatic.com/images?q=tbn:ANd9GcQlwaHy6ZcBv7xm1SnHre5vW3PzpjlZ_GS-xclS-3MaIXXRfG2MQg"/>
          <p:cNvPicPr>
            <a:picLocks noChangeAspect="1" noChangeArrowheads="1"/>
          </p:cNvPicPr>
          <p:nvPr/>
        </p:nvPicPr>
        <p:blipFill>
          <a:blip r:embed="rId2" cstate="print"/>
          <a:srcRect/>
          <a:stretch>
            <a:fillRect/>
          </a:stretch>
        </p:blipFill>
        <p:spPr bwMode="auto">
          <a:xfrm>
            <a:off x="1043608" y="1484784"/>
            <a:ext cx="7164288" cy="4767511"/>
          </a:xfrm>
          <a:prstGeom prst="rect">
            <a:avLst/>
          </a:prstGeom>
          <a:noFill/>
          <a:ln w="38100">
            <a:solidFill>
              <a:srgbClr val="FFFF00"/>
            </a:solidFill>
          </a:ln>
        </p:spPr>
      </p:pic>
      <p:sp>
        <p:nvSpPr>
          <p:cNvPr id="3" name="Rectangle 2"/>
          <p:cNvSpPr/>
          <p:nvPr/>
        </p:nvSpPr>
        <p:spPr>
          <a:xfrm>
            <a:off x="810290" y="188640"/>
            <a:ext cx="7565148"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ADULT FINN DORSET EWE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60648"/>
            <a:ext cx="7556376" cy="1152127"/>
          </a:xfrm>
          <a:ln>
            <a:solidFill>
              <a:schemeClr val="tx1"/>
            </a:solidFill>
          </a:ln>
          <a:effectLst>
            <a:glow rad="63500">
              <a:schemeClr val="accent6">
                <a:satMod val="175000"/>
                <a:alpha val="40000"/>
              </a:schemeClr>
            </a:glow>
          </a:effectLst>
        </p:spPr>
        <p:txBody>
          <a:bodyPr>
            <a:noAutofit/>
          </a:bodyPr>
          <a:lstStyle/>
          <a:p>
            <a:pPr algn="l"/>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endParaRPr lang="en-IN" sz="2000" b="1" i="1" u="sng" cap="all" dirty="0">
              <a:ln w="9000" cmpd="sng">
                <a:solidFill>
                  <a:srgbClr val="FFFF00"/>
                </a:solidFill>
                <a:prstDash val="solid"/>
              </a:ln>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 name="Rectangle 7"/>
          <p:cNvSpPr/>
          <p:nvPr/>
        </p:nvSpPr>
        <p:spPr>
          <a:xfrm>
            <a:off x="3159875" y="260648"/>
            <a:ext cx="2978701" cy="923330"/>
          </a:xfrm>
          <a:prstGeom prst="rect">
            <a:avLst/>
          </a:prstGeom>
          <a:noFill/>
        </p:spPr>
        <p:txBody>
          <a:bodyPr wrap="none" lIns="91440" tIns="45720" rIns="91440" bIns="45720">
            <a:spAutoFit/>
          </a:bodyPr>
          <a:lstStyle/>
          <a:p>
            <a:pPr algn="ctr"/>
            <a:r>
              <a:rPr lang="en-US" sz="54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BUDDING</a:t>
            </a:r>
            <a:endParaRPr lang="en-US" sz="5400" b="1" i="1" u="sng" cap="all" spc="0"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9" name="Picture 2" descr="http://www.fcps.edu/islandcreekes/ecology/Miscellaneous/Green%20Hydra/chlorella_in_hydra2.jpg"/>
          <p:cNvPicPr>
            <a:picLocks noChangeAspect="1" noChangeArrowheads="1"/>
          </p:cNvPicPr>
          <p:nvPr/>
        </p:nvPicPr>
        <p:blipFill>
          <a:blip r:embed="rId3" cstate="print"/>
          <a:srcRect/>
          <a:stretch>
            <a:fillRect/>
          </a:stretch>
        </p:blipFill>
        <p:spPr bwMode="auto">
          <a:xfrm rot="400672">
            <a:off x="3851920" y="1556792"/>
            <a:ext cx="144016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899592" y="4293096"/>
            <a:ext cx="7776864" cy="2088232"/>
          </a:xfrm>
          <a:prstGeom prst="rect">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1" dirty="0" smtClean="0">
                <a:solidFill>
                  <a:srgbClr val="7030A0"/>
                </a:solidFill>
                <a:latin typeface="Times New Roman" pitchFamily="18" charset="0"/>
                <a:cs typeface="Times New Roman" pitchFamily="18" charset="0"/>
              </a:rPr>
              <a:t>Budding is a form of asexual reproduction in which a new organism develops from an outgrowth or bud on another one. The new organism remains attached as it grows, separating from the parent organism only when it is mature. Since the reproduction is asexual, the newly created organism is a clone and is genetically identical to the parent organism.</a:t>
            </a:r>
            <a:endParaRPr lang="en-IN" b="1" dirty="0">
              <a:solidFill>
                <a:srgbClr val="7030A0"/>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ppt_x</p:attrName>
                                        </p:attrNameLst>
                                      </p:cBhvr>
                                      <p:tavLst>
                                        <p:tav tm="0">
                                          <p:val>
                                            <p:strVal val="#ppt_x-.2"/>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rmAutofit/>
          </a:bodyPr>
          <a:lstStyle/>
          <a:p>
            <a:r>
              <a:rPr lang="en-US" sz="54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SEXUAL REPRODUCTION</a:t>
            </a:r>
            <a:endParaRPr lang="en-IN" sz="54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sp>
        <p:nvSpPr>
          <p:cNvPr id="3" name="Content Placeholder 2"/>
          <p:cNvSpPr>
            <a:spLocks noGrp="1"/>
          </p:cNvSpPr>
          <p:nvPr>
            <p:ph idx="1"/>
          </p:nvPr>
        </p:nvSpPr>
        <p:spPr>
          <a:xfrm>
            <a:off x="1115616" y="1556792"/>
            <a:ext cx="6851104" cy="3672408"/>
          </a:xfrm>
          <a:ln>
            <a:solidFill>
              <a:schemeClr val="tx1"/>
            </a:solidFill>
          </a:ln>
        </p:spPr>
        <p:txBody>
          <a:bodyPr>
            <a:noAutofit/>
          </a:bodyPr>
          <a:lstStyle/>
          <a:p>
            <a:pPr>
              <a:buNone/>
            </a:pPr>
            <a:r>
              <a:rPr lang="en-IN" sz="2400" b="1" i="1" dirty="0" smtClean="0">
                <a:latin typeface="Times New Roman" pitchFamily="18" charset="0"/>
                <a:cs typeface="Times New Roman" pitchFamily="18" charset="0"/>
              </a:rPr>
              <a:t>	The process of sexual reproduction involves two parents.   Both parent normally contribute one gamete or sex cell to the process. This process assures that the genetic information given to the offspring will be obtained equally from each parent.  The female gamete is called the egg or the ovum and the male gamete is called a sperm. These gametes are formed in specialized reproductive structures called gonads. </a:t>
            </a:r>
            <a:endParaRPr lang="en-IN" sz="2400" b="1" i="1" dirty="0">
              <a:latin typeface="Times New Roman" pitchFamily="18" charset="0"/>
              <a:cs typeface="Times New Roman" pitchFamily="18" charset="0"/>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1000" fill="hold"/>
                                        <p:tgtEl>
                                          <p:spTgt spid="3">
                                            <p:bg/>
                                          </p:spTgt>
                                        </p:tgtEl>
                                        <p:attrNameLst>
                                          <p:attrName>ppt_w</p:attrName>
                                        </p:attrNameLst>
                                      </p:cBhvr>
                                      <p:tavLst>
                                        <p:tav tm="0">
                                          <p:val>
                                            <p:fltVal val="0"/>
                                          </p:val>
                                        </p:tav>
                                        <p:tav tm="100000">
                                          <p:val>
                                            <p:strVal val="#ppt_w"/>
                                          </p:val>
                                        </p:tav>
                                      </p:tavLst>
                                    </p:anim>
                                    <p:anim calcmode="lin" valueType="num">
                                      <p:cBhvr>
                                        <p:cTn id="17" dur="1000" fill="hold"/>
                                        <p:tgtEl>
                                          <p:spTgt spid="3">
                                            <p:bg/>
                                          </p:spTgt>
                                        </p:tgtEl>
                                        <p:attrNameLst>
                                          <p:attrName>ppt_h</p:attrName>
                                        </p:attrNameLst>
                                      </p:cBhvr>
                                      <p:tavLst>
                                        <p:tav tm="0">
                                          <p:val>
                                            <p:fltVal val="0"/>
                                          </p:val>
                                        </p:tav>
                                        <p:tav tm="100000">
                                          <p:val>
                                            <p:strVal val="#ppt_h"/>
                                          </p:val>
                                        </p:tav>
                                      </p:tavLst>
                                    </p:anim>
                                    <p:anim calcmode="lin" valueType="num">
                                      <p:cBhvr>
                                        <p:cTn id="18"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368152"/>
          </a:xfrm>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Autofit/>
          </a:bodyPr>
          <a:lstStyle/>
          <a:p>
            <a:r>
              <a:rPr lang="en-US" sz="48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REPRODUCTION IN HUMAN BEINGS</a:t>
            </a:r>
            <a:endParaRPr lang="en-IN" sz="48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6" name="Straight Arrow Connector 5"/>
          <p:cNvCxnSpPr/>
          <p:nvPr/>
        </p:nvCxnSpPr>
        <p:spPr>
          <a:xfrm flipH="1">
            <a:off x="6876256" y="3789040"/>
            <a:ext cx="504056" cy="0"/>
          </a:xfrm>
          <a:prstGeom prst="straightConnector1">
            <a:avLst/>
          </a:prstGeom>
          <a:ln w="57150">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7164288" y="4149080"/>
            <a:ext cx="1728192" cy="1569660"/>
          </a:xfrm>
          <a:prstGeom prst="rect">
            <a:avLst/>
          </a:prstGeom>
          <a:solidFill>
            <a:schemeClr val="bg2"/>
          </a:solidFill>
          <a:ln>
            <a:solidFill>
              <a:schemeClr val="tx1"/>
            </a:solidFill>
          </a:ln>
          <a:effectLst>
            <a:glow rad="63500">
              <a:schemeClr val="accent3">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Human sperm entering egg cell</a:t>
            </a:r>
            <a:endParaRPr lang="en-US"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4338" name="Picture 2" descr="http://sr.photos3.fotosearch.com/bthumb/CSP/CSP230/k2309763.jpg"/>
          <p:cNvPicPr>
            <a:picLocks noChangeAspect="1" noChangeArrowheads="1"/>
          </p:cNvPicPr>
          <p:nvPr/>
        </p:nvPicPr>
        <p:blipFill>
          <a:blip r:embed="rId3" cstate="print"/>
          <a:srcRect/>
          <a:stretch>
            <a:fillRect/>
          </a:stretch>
        </p:blipFill>
        <p:spPr bwMode="auto">
          <a:xfrm>
            <a:off x="467544" y="1808396"/>
            <a:ext cx="6264696" cy="471695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plus(in)">
                                      <p:cBhvr>
                                        <p:cTn id="16" dur="20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282154"/>
          </a:xfrm>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Autofit/>
          </a:bodyPr>
          <a:lstStyle/>
          <a:p>
            <a:r>
              <a:rPr lang="en-US"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MALE REPRODUCTIVE ORGANS</a:t>
            </a:r>
            <a:endParaRPr lang="en-IN"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13314" name="Picture 2" descr="The male reproductive system"/>
          <p:cNvPicPr>
            <a:picLocks noChangeAspect="1" noChangeArrowheads="1"/>
          </p:cNvPicPr>
          <p:nvPr/>
        </p:nvPicPr>
        <p:blipFill>
          <a:blip r:embed="rId3" cstate="print"/>
          <a:srcRect/>
          <a:stretch>
            <a:fillRect/>
          </a:stretch>
        </p:blipFill>
        <p:spPr bwMode="auto">
          <a:xfrm>
            <a:off x="467544" y="1916832"/>
            <a:ext cx="8359189"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3314"/>
                                        </p:tgtEl>
                                        <p:attrNameLst>
                                          <p:attrName>style.visibility</p:attrName>
                                        </p:attrNameLst>
                                      </p:cBhvr>
                                      <p:to>
                                        <p:strVal val="visible"/>
                                      </p:to>
                                    </p:set>
                                    <p:anim calcmode="lin" valueType="num">
                                      <p:cBhvr>
                                        <p:cTn id="16" dur="1000" fill="hold"/>
                                        <p:tgtEl>
                                          <p:spTgt spid="13314"/>
                                        </p:tgtEl>
                                        <p:attrNameLst>
                                          <p:attrName>ppt_w</p:attrName>
                                        </p:attrNameLst>
                                      </p:cBhvr>
                                      <p:tavLst>
                                        <p:tav tm="0">
                                          <p:val>
                                            <p:fltVal val="0"/>
                                          </p:val>
                                        </p:tav>
                                        <p:tav tm="100000">
                                          <p:val>
                                            <p:strVal val="#ppt_w"/>
                                          </p:val>
                                        </p:tav>
                                      </p:tavLst>
                                    </p:anim>
                                    <p:anim calcmode="lin" valueType="num">
                                      <p:cBhvr>
                                        <p:cTn id="17" dur="1000" fill="hold"/>
                                        <p:tgtEl>
                                          <p:spTgt spid="13314"/>
                                        </p:tgtEl>
                                        <p:attrNameLst>
                                          <p:attrName>ppt_h</p:attrName>
                                        </p:attrNameLst>
                                      </p:cBhvr>
                                      <p:tavLst>
                                        <p:tav tm="0">
                                          <p:val>
                                            <p:fltVal val="0"/>
                                          </p:val>
                                        </p:tav>
                                        <p:tav tm="100000">
                                          <p:val>
                                            <p:strVal val="#ppt_h"/>
                                          </p:val>
                                        </p:tav>
                                      </p:tavLst>
                                    </p:anim>
                                    <p:anim calcmode="lin" valueType="num">
                                      <p:cBhvr>
                                        <p:cTn id="18"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63500">
              <a:schemeClr val="accent6">
                <a:satMod val="175000"/>
                <a:alpha val="40000"/>
              </a:schemeClr>
            </a:glow>
          </a:effectLst>
        </p:spPr>
        <p:txBody>
          <a:bodyPr/>
          <a:lstStyle/>
          <a:p>
            <a:r>
              <a:rPr lang="en-US"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FEMALE REPRODUCTIVE ORGANS</a:t>
            </a:r>
            <a:endParaRPr lang="en-IN"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12290" name="Picture 2" descr="Another  case is that of Shanthi Soundararajan a talented athlete from Tamil Nadu India. Till 2006..."/>
          <p:cNvPicPr>
            <a:picLocks noChangeAspect="1" noChangeArrowheads="1"/>
          </p:cNvPicPr>
          <p:nvPr/>
        </p:nvPicPr>
        <p:blipFill>
          <a:blip r:embed="rId3" cstate="print"/>
          <a:srcRect/>
          <a:stretch>
            <a:fillRect/>
          </a:stretch>
        </p:blipFill>
        <p:spPr bwMode="auto">
          <a:xfrm>
            <a:off x="1187624" y="1628800"/>
            <a:ext cx="6760005" cy="4896544"/>
          </a:xfrm>
          <a:prstGeom prst="rect">
            <a:avLst/>
          </a:prstGeom>
          <a:gradFill>
            <a:gsLst>
              <a:gs pos="0">
                <a:srgbClr val="03D4A8"/>
              </a:gs>
              <a:gs pos="25000">
                <a:srgbClr val="21D6E0"/>
              </a:gs>
              <a:gs pos="75000">
                <a:srgbClr val="0087E6"/>
              </a:gs>
              <a:gs pos="100000">
                <a:srgbClr val="005CBF"/>
              </a:gs>
            </a:gsLst>
            <a:lin ang="5400000" scaled="0"/>
          </a:gradFill>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wipe(down)">
                                      <p:cBhvr>
                                        <p:cTn id="16"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a:ln>
            <a:solidFill>
              <a:schemeClr val="tx1"/>
            </a:solidFill>
          </a:ln>
          <a:effectLst>
            <a:glow rad="63500">
              <a:schemeClr val="accent6">
                <a:satMod val="175000"/>
                <a:alpha val="40000"/>
              </a:schemeClr>
            </a:glow>
            <a:reflection blurRad="6350" stA="50000" endA="275" endPos="40000" dist="101600" dir="5400000" sy="-100000" algn="bl" rotWithShape="0"/>
          </a:effectLst>
        </p:spPr>
        <p:txBody>
          <a:bodyPr>
            <a:normAutofit/>
          </a:bodyPr>
          <a:lstStyle/>
          <a:p>
            <a:r>
              <a:rPr lang="en-US" sz="5400" b="1" i="1" u="sng"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FERTILIZATION</a:t>
            </a:r>
            <a:endParaRPr lang="en-IN" sz="5400" b="1" i="1" u="sng" cap="all"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endParaRPr>
          </a:p>
        </p:txBody>
      </p:sp>
      <p:pic>
        <p:nvPicPr>
          <p:cNvPr id="9218" name="Picture 2" descr="Clip Art - uterine fertilization. &#10;fotosearch - search &#10;clipart, illustration &#10;posters, drawings &#10;and vector eps &#10;graphics images"/>
          <p:cNvPicPr>
            <a:picLocks noChangeAspect="1" noChangeArrowheads="1"/>
          </p:cNvPicPr>
          <p:nvPr/>
        </p:nvPicPr>
        <p:blipFill>
          <a:blip r:embed="rId3" cstate="print"/>
          <a:srcRect/>
          <a:stretch>
            <a:fillRect/>
          </a:stretch>
        </p:blipFill>
        <p:spPr bwMode="auto">
          <a:xfrm>
            <a:off x="1475656" y="1412776"/>
            <a:ext cx="6269309" cy="523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131840" y="6237312"/>
            <a:ext cx="302433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u="sng" dirty="0" smtClean="0">
                <a:latin typeface="Times New Roman" pitchFamily="18" charset="0"/>
                <a:cs typeface="Times New Roman" pitchFamily="18" charset="0"/>
              </a:rPr>
              <a:t>FERTILIZATION</a:t>
            </a:r>
            <a:endParaRPr lang="en-IN" sz="2000" b="1" i="1" u="sng" dirty="0">
              <a:latin typeface="Times New Roman" pitchFamily="18" charset="0"/>
              <a:cs typeface="Times New Roman" pitchFamily="18" charset="0"/>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 calcmode="lin" valueType="num">
                                      <p:cBhvr>
                                        <p:cTn id="16" dur="500" fill="hold"/>
                                        <p:tgtEl>
                                          <p:spTgt spid="9218"/>
                                        </p:tgtEl>
                                        <p:attrNameLst>
                                          <p:attrName>ppt_w</p:attrName>
                                        </p:attrNameLst>
                                      </p:cBhvr>
                                      <p:tavLst>
                                        <p:tav tm="0">
                                          <p:val>
                                            <p:fltVal val="0"/>
                                          </p:val>
                                        </p:tav>
                                        <p:tav tm="100000">
                                          <p:val>
                                            <p:strVal val="#ppt_w"/>
                                          </p:val>
                                        </p:tav>
                                      </p:tavLst>
                                    </p:anim>
                                    <p:anim calcmode="lin" valueType="num">
                                      <p:cBhvr>
                                        <p:cTn id="17" dur="500" fill="hold"/>
                                        <p:tgtEl>
                                          <p:spTgt spid="9218"/>
                                        </p:tgtEl>
                                        <p:attrNameLst>
                                          <p:attrName>ppt_h</p:attrName>
                                        </p:attrNameLst>
                                      </p:cBhvr>
                                      <p:tavLst>
                                        <p:tav tm="0">
                                          <p:val>
                                            <p:fltVal val="0"/>
                                          </p:val>
                                        </p:tav>
                                        <p:tav tm="100000">
                                          <p:val>
                                            <p:strVal val="#ppt_h"/>
                                          </p:val>
                                        </p:tav>
                                      </p:tavLst>
                                    </p:anim>
                                    <p:anim calcmode="lin" valueType="num">
                                      <p:cBhvr>
                                        <p:cTn id="18" dur="500" fill="hold"/>
                                        <p:tgtEl>
                                          <p:spTgt spid="9218"/>
                                        </p:tgtEl>
                                        <p:attrNameLst>
                                          <p:attrName>style.rotation</p:attrName>
                                        </p:attrNameLst>
                                      </p:cBhvr>
                                      <p:tavLst>
                                        <p:tav tm="0">
                                          <p:val>
                                            <p:fltVal val="360"/>
                                          </p:val>
                                        </p:tav>
                                        <p:tav tm="100000">
                                          <p:val>
                                            <p:fltVal val="0"/>
                                          </p:val>
                                        </p:tav>
                                      </p:tavLst>
                                    </p:anim>
                                    <p:animEffect transition="in" filter="fade">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287</Words>
  <Application>Microsoft Office PowerPoint</Application>
  <PresentationFormat>On-screen Show (4:3)</PresentationFormat>
  <Paragraphs>55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ASEXUAL REPRODUCTION</vt:lpstr>
      <vt:lpstr>BINARY FISSION</vt:lpstr>
      <vt:lpstr>                            </vt:lpstr>
      <vt:lpstr>SEXUAL REPRODUCTION</vt:lpstr>
      <vt:lpstr>REPRODUCTION IN HUMAN BEINGS</vt:lpstr>
      <vt:lpstr>MALE REPRODUCTIVE ORGANS</vt:lpstr>
      <vt:lpstr>FEMALE REPRODUCTIVE ORGANS</vt:lpstr>
      <vt:lpstr>FERTILIZATION</vt:lpstr>
      <vt:lpstr>Slide 10</vt:lpstr>
      <vt:lpstr>Slide 11</vt:lpstr>
      <vt:lpstr>DETERMINATION OF THE SEX OF A BABY</vt:lpstr>
      <vt:lpstr>BABY INSIDE THE WOMB</vt:lpstr>
      <vt:lpstr>Slide 14</vt:lpstr>
      <vt:lpstr>Slide 15</vt:lpstr>
      <vt:lpstr>Slide 16</vt:lpstr>
      <vt:lpstr>Slide 17</vt:lpstr>
      <vt:lpstr>Slide 18</vt:lpstr>
      <vt:lpstr>Slide 19</vt:lpstr>
      <vt:lpstr>Slide 20</vt:lpstr>
      <vt:lpstr>Slide 21</vt:lpstr>
      <vt:lpstr>LIFE CYCLE OF A FROG</vt:lpstr>
      <vt:lpstr>Slide 23</vt:lpstr>
      <vt:lpstr>Slide 24</vt:lpstr>
      <vt:lpstr>Slide 25</vt:lpstr>
      <vt:lpstr>Slide 26</vt:lpstr>
      <vt:lpstr>Slide 27</vt:lpstr>
      <vt:lpstr>LIFE CYCLE OF A BUTTERFLY </vt:lpstr>
      <vt:lpstr>Slide 29</vt:lpstr>
      <vt:lpstr>Slide 30</vt:lpstr>
      <vt:lpstr>CLASS VIII  TOPIC: REPRODUCTION IN ANIMALS</vt:lpstr>
      <vt:lpstr>CLONING</vt:lpstr>
      <vt:lpstr>Slide 33</vt:lpstr>
      <vt:lpstr>Slide 34</vt:lpstr>
      <vt:lpstr>RISKS OF CLONING</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DR.D.B.Singh</dc:creator>
  <cp:lastModifiedBy>Irshad Ul Islam</cp:lastModifiedBy>
  <cp:revision>66</cp:revision>
  <dcterms:created xsi:type="dcterms:W3CDTF">2013-07-22T10:48:21Z</dcterms:created>
  <dcterms:modified xsi:type="dcterms:W3CDTF">2014-09-29T05:12:25Z</dcterms:modified>
</cp:coreProperties>
</file>