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4" r:id="rId3"/>
    <p:sldId id="275" r:id="rId4"/>
    <p:sldId id="256" r:id="rId5"/>
    <p:sldId id="257" r:id="rId6"/>
    <p:sldId id="258" r:id="rId7"/>
    <p:sldId id="273" r:id="rId8"/>
    <p:sldId id="259" r:id="rId9"/>
    <p:sldId id="267" r:id="rId10"/>
    <p:sldId id="276" r:id="rId11"/>
    <p:sldId id="277" r:id="rId12"/>
    <p:sldId id="260" r:id="rId13"/>
    <p:sldId id="262" r:id="rId14"/>
    <p:sldId id="263" r:id="rId15"/>
    <p:sldId id="278" r:id="rId16"/>
    <p:sldId id="279" r:id="rId17"/>
    <p:sldId id="265" r:id="rId18"/>
    <p:sldId id="280" r:id="rId19"/>
    <p:sldId id="266" r:id="rId20"/>
    <p:sldId id="281" r:id="rId21"/>
    <p:sldId id="268" r:id="rId22"/>
    <p:sldId id="269" r:id="rId23"/>
    <p:sldId id="270" r:id="rId24"/>
    <p:sldId id="282" r:id="rId25"/>
    <p:sldId id="271"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45" autoAdjust="0"/>
  </p:normalViewPr>
  <p:slideViewPr>
    <p:cSldViewPr>
      <p:cViewPr varScale="1">
        <p:scale>
          <a:sx n="82" d="100"/>
          <a:sy n="82"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AFCD97F-C1A4-4362-9001-A342C19E2A45}" type="datetimeFigureOut">
              <a:rPr lang="en-IN" smtClean="0"/>
              <a:pPr/>
              <a:t>09-08-2013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30A84A-6B86-4BAD-8565-8834FF153602}" type="slidenum">
              <a:rPr lang="en-IN" smtClean="0"/>
              <a:pPr/>
              <a:t>‹#›</a:t>
            </a:fld>
            <a:endParaRPr lang="en-IN"/>
          </a:p>
        </p:txBody>
      </p:sp>
    </p:spTree>
  </p:cSld>
  <p:clrMapOvr>
    <a:masterClrMapping/>
  </p:clrMapOvr>
  <p:transition>
    <p:comb/>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AFCD97F-C1A4-4362-9001-A342C19E2A45}" type="datetimeFigureOut">
              <a:rPr lang="en-IN" smtClean="0"/>
              <a:pPr/>
              <a:t>09-08-2013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30A84A-6B86-4BAD-8565-8834FF153602}" type="slidenum">
              <a:rPr lang="en-IN" smtClean="0"/>
              <a:pPr/>
              <a:t>‹#›</a:t>
            </a:fld>
            <a:endParaRPr lang="en-IN"/>
          </a:p>
        </p:txBody>
      </p:sp>
    </p:spTree>
  </p:cSld>
  <p:clrMapOvr>
    <a:masterClrMapping/>
  </p:clrMapOvr>
  <p:transition>
    <p:comb/>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AFCD97F-C1A4-4362-9001-A342C19E2A45}" type="datetimeFigureOut">
              <a:rPr lang="en-IN" smtClean="0"/>
              <a:pPr/>
              <a:t>09-08-2013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30A84A-6B86-4BAD-8565-8834FF153602}" type="slidenum">
              <a:rPr lang="en-IN" smtClean="0"/>
              <a:pPr/>
              <a:t>‹#›</a:t>
            </a:fld>
            <a:endParaRPr lang="en-IN"/>
          </a:p>
        </p:txBody>
      </p:sp>
    </p:spTree>
  </p:cSld>
  <p:clrMapOvr>
    <a:masterClrMapping/>
  </p:clrMapOvr>
  <p:transition>
    <p:comb/>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AFCD97F-C1A4-4362-9001-A342C19E2A45}" type="datetimeFigureOut">
              <a:rPr lang="en-IN" smtClean="0"/>
              <a:pPr/>
              <a:t>09-08-2013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30A84A-6B86-4BAD-8565-8834FF153602}" type="slidenum">
              <a:rPr lang="en-IN" smtClean="0"/>
              <a:pPr/>
              <a:t>‹#›</a:t>
            </a:fld>
            <a:endParaRPr lang="en-IN"/>
          </a:p>
        </p:txBody>
      </p:sp>
    </p:spTree>
  </p:cSld>
  <p:clrMapOvr>
    <a:masterClrMapping/>
  </p:clrMapOvr>
  <p:transition>
    <p:comb/>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FCD97F-C1A4-4362-9001-A342C19E2A45}" type="datetimeFigureOut">
              <a:rPr lang="en-IN" smtClean="0"/>
              <a:pPr/>
              <a:t>09-08-2013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430A84A-6B86-4BAD-8565-8834FF153602}" type="slidenum">
              <a:rPr lang="en-IN" smtClean="0"/>
              <a:pPr/>
              <a:t>‹#›</a:t>
            </a:fld>
            <a:endParaRPr lang="en-IN"/>
          </a:p>
        </p:txBody>
      </p:sp>
    </p:spTree>
  </p:cSld>
  <p:clrMapOvr>
    <a:masterClrMapping/>
  </p:clrMapOvr>
  <p:transition>
    <p:comb/>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AFCD97F-C1A4-4362-9001-A342C19E2A45}" type="datetimeFigureOut">
              <a:rPr lang="en-IN" smtClean="0"/>
              <a:pPr/>
              <a:t>09-08-2013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430A84A-6B86-4BAD-8565-8834FF153602}" type="slidenum">
              <a:rPr lang="en-IN" smtClean="0"/>
              <a:pPr/>
              <a:t>‹#›</a:t>
            </a:fld>
            <a:endParaRPr lang="en-IN"/>
          </a:p>
        </p:txBody>
      </p:sp>
    </p:spTree>
  </p:cSld>
  <p:clrMapOvr>
    <a:masterClrMapping/>
  </p:clrMapOvr>
  <p:transition>
    <p:comb/>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AFCD97F-C1A4-4362-9001-A342C19E2A45}" type="datetimeFigureOut">
              <a:rPr lang="en-IN" smtClean="0"/>
              <a:pPr/>
              <a:t>09-08-2013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430A84A-6B86-4BAD-8565-8834FF153602}" type="slidenum">
              <a:rPr lang="en-IN" smtClean="0"/>
              <a:pPr/>
              <a:t>‹#›</a:t>
            </a:fld>
            <a:endParaRPr lang="en-IN"/>
          </a:p>
        </p:txBody>
      </p:sp>
    </p:spTree>
  </p:cSld>
  <p:clrMapOvr>
    <a:masterClrMapping/>
  </p:clrMapOvr>
  <p:transition>
    <p:comb/>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AFCD97F-C1A4-4362-9001-A342C19E2A45}" type="datetimeFigureOut">
              <a:rPr lang="en-IN" smtClean="0"/>
              <a:pPr/>
              <a:t>09-08-2013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430A84A-6B86-4BAD-8565-8834FF153602}" type="slidenum">
              <a:rPr lang="en-IN" smtClean="0"/>
              <a:pPr/>
              <a:t>‹#›</a:t>
            </a:fld>
            <a:endParaRPr lang="en-IN"/>
          </a:p>
        </p:txBody>
      </p:sp>
    </p:spTree>
  </p:cSld>
  <p:clrMapOvr>
    <a:masterClrMapping/>
  </p:clrMapOvr>
  <p:transition>
    <p:comb/>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CD97F-C1A4-4362-9001-A342C19E2A45}" type="datetimeFigureOut">
              <a:rPr lang="en-IN" smtClean="0"/>
              <a:pPr/>
              <a:t>09-08-2013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430A84A-6B86-4BAD-8565-8834FF153602}" type="slidenum">
              <a:rPr lang="en-IN" smtClean="0"/>
              <a:pPr/>
              <a:t>‹#›</a:t>
            </a:fld>
            <a:endParaRPr lang="en-IN"/>
          </a:p>
        </p:txBody>
      </p:sp>
    </p:spTree>
  </p:cSld>
  <p:clrMapOvr>
    <a:masterClrMapping/>
  </p:clrMapOvr>
  <p:transition>
    <p:comb/>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FCD97F-C1A4-4362-9001-A342C19E2A45}" type="datetimeFigureOut">
              <a:rPr lang="en-IN" smtClean="0"/>
              <a:pPr/>
              <a:t>09-08-2013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430A84A-6B86-4BAD-8565-8834FF153602}" type="slidenum">
              <a:rPr lang="en-IN" smtClean="0"/>
              <a:pPr/>
              <a:t>‹#›</a:t>
            </a:fld>
            <a:endParaRPr lang="en-IN"/>
          </a:p>
        </p:txBody>
      </p:sp>
    </p:spTree>
  </p:cSld>
  <p:clrMapOvr>
    <a:masterClrMapping/>
  </p:clrMapOvr>
  <p:transition>
    <p:comb/>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FCD97F-C1A4-4362-9001-A342C19E2A45}" type="datetimeFigureOut">
              <a:rPr lang="en-IN" smtClean="0"/>
              <a:pPr/>
              <a:t>09-08-2013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430A84A-6B86-4BAD-8565-8834FF153602}" type="slidenum">
              <a:rPr lang="en-IN" smtClean="0"/>
              <a:pPr/>
              <a:t>‹#›</a:t>
            </a:fld>
            <a:endParaRPr lang="en-IN"/>
          </a:p>
        </p:txBody>
      </p:sp>
    </p:spTree>
  </p:cSld>
  <p:clrMapOvr>
    <a:masterClrMapping/>
  </p:clrMapOvr>
  <p:transition>
    <p:comb/>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CD97F-C1A4-4362-9001-A342C19E2A45}" type="datetimeFigureOut">
              <a:rPr lang="en-IN" smtClean="0"/>
              <a:pPr/>
              <a:t>09-08-2013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0A84A-6B86-4BAD-8565-8834FF15360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mb/>
    <p:sndAc>
      <p:stSnd>
        <p:snd r:embed="rId13" name="chimes.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41047">
            <a:off x="61264" y="1190522"/>
            <a:ext cx="9144000" cy="2862322"/>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12700">
            <a:solidFill>
              <a:schemeClr val="tx1"/>
            </a:solidFill>
          </a:ln>
          <a:effectLst>
            <a:glow rad="139700">
              <a:schemeClr val="accent6">
                <a:satMod val="175000"/>
                <a:alpha val="40000"/>
              </a:schemeClr>
            </a:glow>
            <a:outerShdw blurRad="50800" dist="38100" dir="2700000" algn="tl" rotWithShape="0">
              <a:prstClr val="black">
                <a:alpha val="40000"/>
              </a:prstClr>
            </a:outerShdw>
            <a:reflection blurRad="6350" stA="50000" endA="275" endPos="40000" dist="101600" dir="5400000" sy="-100000" algn="bl" rotWithShape="0"/>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i="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TRANSPORT OF SUBSTANCES IN ANIMALS AND PLANTS</a:t>
            </a:r>
            <a:endParaRPr lang="en-US" sz="6000" b="1" i="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hevron 4"/>
          <p:cNvSpPr/>
          <p:nvPr/>
        </p:nvSpPr>
        <p:spPr>
          <a:xfrm rot="21167998">
            <a:off x="6875180" y="5572142"/>
            <a:ext cx="2084987" cy="948943"/>
          </a:xfrm>
          <a:prstGeom prst="chevron">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5400000" scaled="1"/>
            <a:tileRect/>
          </a:gradFill>
          <a:ln w="28575">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i="1" u="sng" dirty="0" smtClean="0">
                <a:solidFill>
                  <a:srgbClr val="FF0000"/>
                </a:solidFill>
                <a:effectLst>
                  <a:glow rad="63500">
                    <a:schemeClr val="accent3">
                      <a:satMod val="175000"/>
                      <a:alpha val="40000"/>
                    </a:schemeClr>
                  </a:glow>
                  <a:reflection blurRad="6350" stA="60000" endA="900" endPos="58000" dir="5400000" sy="-100000" algn="bl" rotWithShape="0"/>
                </a:effectLst>
                <a:latin typeface="Algerian" pitchFamily="82" charset="0"/>
              </a:rPr>
              <a:t>next</a:t>
            </a:r>
            <a:endParaRPr lang="en-IN" sz="2800" b="1" i="1" u="sng" dirty="0">
              <a:solidFill>
                <a:srgbClr val="FF0000"/>
              </a:solidFill>
              <a:effectLst>
                <a:glow rad="63500">
                  <a:schemeClr val="accent3">
                    <a:satMod val="175000"/>
                    <a:alpha val="40000"/>
                  </a:schemeClr>
                </a:glow>
                <a:reflection blurRad="6350" stA="60000" endA="900" endPos="58000" dir="5400000" sy="-100000" algn="bl" rotWithShape="0"/>
              </a:effectLst>
              <a:latin typeface="Algerian" pitchFamily="82" charset="0"/>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training.seer.cancer.gov/images/anatomy/cardiovascular/heart.jpg"/>
          <p:cNvPicPr>
            <a:picLocks noChangeAspect="1" noChangeArrowheads="1"/>
          </p:cNvPicPr>
          <p:nvPr/>
        </p:nvPicPr>
        <p:blipFill>
          <a:blip r:embed="rId3" cstate="print"/>
          <a:srcRect/>
          <a:stretch>
            <a:fillRect/>
          </a:stretch>
        </p:blipFill>
        <p:spPr bwMode="auto">
          <a:xfrm>
            <a:off x="971600" y="766682"/>
            <a:ext cx="7056784" cy="6091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0"/>
            <a:ext cx="91440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Internal view of the heart</a:t>
            </a:r>
            <a:endParaRPr lang="en-US"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p:cTn id="15" dur="1" fill="hold">
                                          <p:stCondLst>
                                            <p:cond delay="0"/>
                                          </p:stCondLst>
                                        </p:cTn>
                                        <p:tgtEl>
                                          <p:spTgt spid="31746"/>
                                        </p:tgtEl>
                                        <p:attrNameLst>
                                          <p:attrName>style.visibility</p:attrName>
                                        </p:attrNameLst>
                                      </p:cBhvr>
                                      <p:to>
                                        <p:strVal val="visible"/>
                                      </p:to>
                                    </p:set>
                                    <p:animEffect transition="in" filter="barn(inHorizontal)">
                                      <p:cBhvr>
                                        <p:cTn id="16"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92696"/>
            <a:ext cx="8136904" cy="4524315"/>
          </a:xfrm>
          <a:prstGeom prst="rect">
            <a:avLst/>
          </a:prstGeom>
          <a:ln w="28575">
            <a:solidFill>
              <a:schemeClr val="tx1"/>
            </a:solidFill>
          </a:ln>
          <a:effectLst>
            <a:glow rad="101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wrap="square">
            <a:spAutoFit/>
          </a:bodyPr>
          <a:lstStyle/>
          <a:p>
            <a:r>
              <a:rPr lang="en-IN" sz="2400" b="1" i="1" dirty="0" smtClean="0">
                <a:latin typeface="Times New Roman" pitchFamily="18" charset="0"/>
                <a:cs typeface="Times New Roman" pitchFamily="18" charset="0"/>
              </a:rPr>
              <a:t>The human heart is a hollow, upside-down, pear-shaped shell. The inside of the heart is divided into four chambers, the left and right atria and the left and right ventricles, which periodically fill with blood and empty. The two atria form the curved top of the heart. The ventricles meet at the bottom of the heart to form a pointed base which points toward the left side of the chest. The left ventricle contracts most forcefully, so the heart beat is felt most strongly on the left side of the chest. A wall, called the septum, separates the right and left sides of the heart. A valve connects each atrium to the ventricle below it. The mitral or bicuspid valve connects the left atrium with the left ventricle.</a:t>
            </a:r>
            <a:endParaRPr lang="en-IN" sz="2400" b="1" i="1" dirty="0">
              <a:latin typeface="Times New Roman" pitchFamily="18" charset="0"/>
              <a:cs typeface="Times New Roman" pitchFamily="18" charset="0"/>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2.gstatic.com/images?q=tbn:ANd9GcQK9VUpGc75S5DP6ID6q7EJH6FT_RgdfO57vIhPUD5JLpDNYUbBDQ"/>
          <p:cNvPicPr>
            <a:picLocks noChangeAspect="1" noChangeArrowheads="1"/>
          </p:cNvPicPr>
          <p:nvPr/>
        </p:nvPicPr>
        <p:blipFill>
          <a:blip r:embed="rId3" cstate="print"/>
          <a:srcRect/>
          <a:stretch>
            <a:fillRect/>
          </a:stretch>
        </p:blipFill>
        <p:spPr bwMode="auto">
          <a:xfrm>
            <a:off x="1043608" y="1523262"/>
            <a:ext cx="6912768" cy="5065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0"/>
            <a:ext cx="9144000"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Structure of arteries,veins,capillaires</a:t>
            </a:r>
            <a:endParaRPr lang="en-US"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diamond(in)">
                                      <p:cBhvr>
                                        <p:cTn id="16"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biologie.uni-hamburg.de/b-online/library/webb/BOT410/410Labs/LabsHTML-99/Xylem/Image174.jpg"/>
          <p:cNvPicPr>
            <a:picLocks noChangeAspect="1" noChangeArrowheads="1"/>
          </p:cNvPicPr>
          <p:nvPr/>
        </p:nvPicPr>
        <p:blipFill>
          <a:blip r:embed="rId3" cstate="print"/>
          <a:srcRect/>
          <a:stretch>
            <a:fillRect/>
          </a:stretch>
        </p:blipFill>
        <p:spPr bwMode="auto">
          <a:xfrm>
            <a:off x="2339752" y="764704"/>
            <a:ext cx="4110203" cy="5949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0"/>
            <a:ext cx="91440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Xylem and phloem</a:t>
            </a:r>
            <a:endParaRPr lang="en-US"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nodeType="clickEffect">
                                  <p:stCondLst>
                                    <p:cond delay="0"/>
                                  </p:stCondLst>
                                  <p:childTnLst>
                                    <p:animEffect transition="out" filter="fade">
                                      <p:cBhvr>
                                        <p:cTn id="15" dur="500" tmFilter="0, 0; .2, .5; .8, .5; 1, 0"/>
                                        <p:tgtEl>
                                          <p:spTgt spid="5122"/>
                                        </p:tgtEl>
                                      </p:cBhvr>
                                    </p:animEffect>
                                    <p:animScale>
                                      <p:cBhvr>
                                        <p:cTn id="16" dur="250" autoRev="1" fill="hold"/>
                                        <p:tgtEl>
                                          <p:spTgt spid="51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data:image/jpeg;base64,/9j/4AAQSkZJRgABAQAAAQABAAD/2wCEAAkGBhQRERUUExQWFRUVGBkXFxcXFhscHBgaGxsYFxwaGBgcHyceHx8mGhcYHzIgIycpLSwtFx4xNzAqNSYsLCkBCQoKDgwOGg8PGi0gHyQsMCwtLCwsLCosLCwsNCosKiwsMiwsLC8sLCwsLDAsKSosKSwsLCwsLSksLCwsNCwsLP/AABEIANUA7QMBIgACEQEDEQH/xAAbAAACAwEBAQAAAAAAAAAAAAAEBQIDBgEAB//EAEAQAAICAQMDAgQFAgQEBAYDAAECAxESAAQhBSIxE0EGMlFhFCNCcYFSkRUzYqEHQ4LBJJKx0VNjcrKz8BY0g//EABoBAAMBAQEBAAAAAAAAAAAAAAECAwAEBQb/xAAvEQABAwMCAwcFAQADAAAAAAABAAIRAyExEkFRYfAEEyJxgZGxMqHB4fHRBTNC/9oADAMBAAIRAxEAPwD6hsNksSBQNXk6gsgOpVoRKWFIa6Dqs66DoQtCsGunUAdd1oRUhrpOoXr160LKQOu6jrwbWWhcliy1yDbBdLt78VbWH5plPF0luQPqcLxH3NDSWH/iTBJM8K4IyX3SzRiMgECg0ZfuJPArwCfatZUFJxEwVsNe0g23xnC+PBBe8RnESSBbA94xIAJ7q/vxoyD4jge6flfmtHGItltiVoDJWGRNWp51oSlpGyZ67oXa9RjkJEciOR5CurEfuAdEBtbKEKWva9eo60IKWoeNdJ1EnWhFeJ1A68TqJbWhBefUF15pNQD860LKZOosdcOuHWhZdy1LVeuq2tCyvB14gfTVQbU70VlRFtyDozXNe0VoXCNcrUJ5gvLOFA/qIA/31RD1iByAs0TFvAWRTftxR/jQkLQjBrt64BxftrwGsiunVO43aRi3ZVHJtiB45NX5/jWe6x8cwxM6RsjyRjlSWFtl6YRAFOTZcGiAOLIvjO7vdybqSWPJ2HpsnKxBlK0WV5EBSJGLKRjbnjmgKIBOFQUzvZaPrHxYUJSJcZDGXXNLLXaqQgcECwLzo9yiuTWcmmm3WKu5ctEzr6WMwWybXNlEYdQi8gEm2qgNR2m2BjjeJYyr/mo2ZSNCpVZEC8PKWAbhu3yLrRUSRynPGSTbifIH0pAneMfyYUFZLKeZH92fjVA0Drr97J5a1JJdi0gV3dN1K6F2ADSBDER8xMiQHEEoVIHIHB0duZY5rdnEiLLbKJQEEaKe9l28bGgxFNka7bIojR286Q6yl4/VaSJ/UVZ3TCiGVWCxjJzwwxYryxsgkEtP8JMkzH86RGU+orO8CpmB8gVLJbA5WTR5uyQzTHXUdXWNaTlZt3VkWJnYk/h5DHkkju7NbnHcIrEKI/r4B9xWub7oyJFI0Cy+oJaYLDInqJIQUz9IiwA9hk+tEcnT2PpQAW1nYwsTOTIrcmL9OQz4tCMQprnzwebro+QcMu8cuwMWcxwbFEOLnMlFODKcu4jnnxrE+3XJL34GOvukW9BRpK4K4O8bPZfFCPUYTKr+n8in03Fha99FdH+KNzEIleZJAsb+sXGQiCgFC4UCZeCLL5C77hRJLl28kbMshDGw3oybg0VY1G0c2AZGDDHG64PHIOhNxsWQKs+BkjVIVSaEYushiWxuEDD5vNj9wCwOlIBVA5rhdavo/wAYRzLcn5RDtGWJBiLqLISQ15XkBgp4PHB0/wBfK40Oauzs00l4P6q0JFV1ZJJkLdqhSAskZJXjkji3Y77d7NbyJD4CON3jAdqRRizH02TzxGY2IYtXApdPBIafBfUL1BjrNdL+PYZO2Qem44PuOaql4lIJNWEK34JGjh8T7ZiFWXJz4jVWMni/8sDO65qvHPjnSqRYRlNCdQOl+y67BMajmjc1dBgTX3XyP7aYaCC5qOOvE69ooL16idd1w6yKiTr169rh1ll3LXRLqse+pgDWWRmst8SfFhiJSIElCfUYdppfnCEgr2ggsx8XQtuB34q+JfSBjQHz3uclQBSjOhdeV7Gsv7A8WTxkOk7XJ3msZxrlKOcMC5azETeJXJ0jA5NFjdaAE3266/Sq1sDUV6P1ntndizXLCaZmbL9BZVzK4lRbMv2quO7rbrGJUJVVYq4EjTRE5EM65TZRsA3cRyO82D7vtls1McpYhFH5pjvvkDNks7Y8lqBHpihagWONEwwFjLTWJJfTzxIADhVYOjHGyw4IHkge5BedgEjq2yzsn4iH8RJF+gJgRAnaGo+pF+HJ/wBfBXFgtMPOoS/Em8DrFuGjfvNI6SKxJVlQ0kSllEjrwb7lXnWl33S8ZVsxBmHJXOIsFIyBZGGOQIH9JFcdvI8vw5JKC1TBCmCCKdQAtcAH5sbLHgXVUDdAWKwrNFo+10m6X0M36REkOYHrAXTEBnjaSTI4RklgsSkt8t150XH03OJQhidi7xsWjA28JIe2jUkFmJrnJrz5IHGmEWzcp+VE/poA0QllLjO2cOE5aQ8rWbX/APSeRcNznMoXOQFi6vb+mQExyAK1YbEgDIggc8khpJx110Uru0byqC+E0M4SKSQ2Fb1P83JFVpIxysahUs0CSBXPBIu++JI4zuPxWUojMcqxbfIiIsQo9WRQCGMosZGubC6VfFXWgA+3WHlpGYS0a3BR0uOAYN6koJCY5UcHvzWsSQmJGSP6KOLUCVQfSkchCGQYM7tJkUJhZEonWAm/XojnK028+Op5AqoiRurf5yKXL2Cnq5NT0GYUgjp8XWxjWgt71Ldq7SPJOJkDmRb9MxCN1DIXoeoPTnQgR4gEqxVj5G2myLMyKtsCuQwDFnkx9OJmSMR03s7F42kRnKnM0ZtosSwCVJGcyB+HV1fbPMZMZB3Q0XVlUoc6ccJWLQN1gYwg0Eqeo3qs3uWT1nEixq4DsxwieF5MY5GfkOHNKL0fteuT7UoJ2eb0zJD6EjkKCmAQpIZWR5MpIhSA4Bg1qL0AZSSSwBl5Y16TGRnB3LB2fFpAWSPiSv8AMlRVbyOSosa0hUqYwsoV4eY1YTOQUj7UInQBwzvG0Tr3ACjAWkrZ9B+N43amVlto7JbMPHI7LCcGZZpLDXSqSA4y4sBttpUYA7OQsQY5WeIKVp25Z0zv5MrTmsVxqu35jLtuQuXkytGFZwsxE5V127Y4vMTFAqtHHieS4yFaP6R1mfaM0kKsjMJWL+i5E3c3p3GUWONEnYwlkxOTeApOhB2U3NnFl9F6501maMt+YWWVVeLEcMVYiRZCwKUqjMEtdcc6o2/SqhqOOVG5EgyWSMIb59MlhVAAMi3YGQ4YaD6b1kOfRliaHcpKULGEDESyUpkMZKJlZ7WJVuCrX8r78GIpmDj1LxIZGCvGuLsSwsMAWDGwefpxwpMLanYSBdkhjXJUQLHiiMY2jVTTMVjlaiGof5blR6Yo3YCrffC8ZI9MbhBGqKkoSOK8jgfUYmNiMVH7WQda8bBmbKNgtmTEYW7AkipHfyTL3WVLVQN2bhuPw5WIxi+3PKRJH7cWOLe19zUvsfA4rWk4WbXLd1kNz0jH8xEQITI2Tf5cfplo8XUvLCLvhseczWJ50XsusbpPTERGRYZxyFncoRkWWIMUwXnmFgaKjH20dLuEaZ6MSzkjFglFaJDESG6JVXrgg9vnyKh0YBge1S4yX540UDG1YK1pKRx6qhTxyDQBJE5Tt7Q12Vq+k9dTcqhW1Z09QA+GW6LIfDAEj6EZLYUmtMa18v6kXhdZVX0psEF2inyMpGu1W/lEwAW+2Ra4Ot6H8YxSyvAznMNSF0wLWqnEjgZhiy8ABsbW+akbJiLSFozqJOva9WhKVcGvVrtaG3UxHjWWV2OvMa1VtSSLOiCl6yy+VdHhZ2ZslLKwMsi22fALIAWFhVJctzbIDXAB0n+HNGxSNCpQ+pFlk5LMrANO72KUL4sEUKsgUBDMqwmkaLKbAhUHAGAxAHbzgXNXwgvzp36okRmRpGkZ1EZkViqnhF8AJyGZuSLD+RxTzOOsddShXqbYR+ywZmX0jIBeYYLatw9nKrL5X2kjtUjjSXfbaVgGV2ItVmjYjBjiqKpK4nI2CDzzXNMNaKZpI2IAzzBchKGOARcVvzYxAF3YPPPCjfFzE8mFq6BQfVoqQeEcA22QOXbZ4FXwTlxuweN+uuJUdlvqYOysAlKwMhAsdoJW2OJJYcgLfv5trBuTTMkoQZf5VRnGvmVK/UQGYUxWyOCNKtyiuqlJApFg/ll0la7RvWQBsrxDAnHkigQDq3Y7UYoCgZpUKMJFBUEDPGKRR4Ja7v7+VrTkAifwotcQ4DI81d1GcquKtKYGRasBSSxA4kdRxiS1efp7jWN+K+uNPcLNEkcZlQv6MxdVCLjN+XwFycRhRSh2Qn2VdttspRHFIzjGxfpjLNCOC1FGAFglQCSD++sX8SdExEpVVkkMe4ct6npxehEMAygNeSs0TBLokGzwrACN100sysluZCpYqBG+JkeKNZofT4Wd4xGZRSRSRRkfKXMpYXiDqybeCzhiJAajj9SRvSYRytDHCUDlvTmPY+dMZlUih2kdU3mBEifiRD6rSxHcemSzIgh3Gam5My5C+exQzD5a1R6sjj0F9QlI1iaioWNRLJHHC8Skuy+v6LW6+pRNqQwJoV0ypbmdytFC4dHRVK29yyo4O39VVqRhJFJ+X6hKvl2liQQd2jeqheJAGevy5XhWT01SJF2zj8ly6zgMxJFPkgDKC8+Hfh1PWM0kWKyt2p6DIpCxQMFKQzFVUNbj3DRqbs0L4/hRl7C+aMsgDjlWDMHiVUUiWJmYNI5GYJQGyfCkhDUFltz1Fj6vDOzGqeT1EjMIEqiUNk06BGaLN0EaEWGPLaulFr2M7qrkRGWdmEbTToFLOoG3Rw8LSWzGORSKsi9bLcfCO1SkIkCFcKWZmsAtRLkBkQrJIKQqGEjcHmhJvguOmMczq7rI0YZkcGRs/wDNDi5AMpK7cltiLJoaQhrCyU8glkeOpSu7lQLl6AZ/znLM5tVdlMkmJRgA0QVxjWrYtxD3MPSZv8xIjBazsxlQbZ1hCCPsizMduhkBYEcgtV+DWaRolxMbEZqxIW19Sg8yopZkkb1FxjNhgGIVQAB1X4b3EKvLIwK0zylI3KsCkLmMpGUxjkkjaysYxoHNrsETxTBzShk3rIGh9UwLKCJ2k9QmeGjJGZV7/SGLwpmjnt3Iq8WC/S+leoFDlWWdsmiBdpgilA3oO7Ym1a/JrkAMSo18r2m5QhwkTNSvKEh9MrHJHJ6pyt5CIFpQrx4s6qR3UNfVuj78S7eOSPu3Fcg3RXMByjE00dAYspK3hV6DrKVXCY7iAmxnYkBKqoerFZBlDHyOOKoqb5JoXcR+pGysWxC9pEZIyBYFQCvNAAUV8k8kr23LG/fIhyTIsXxQMP1OQApJYAlCDx2888alHMzqqRkd9yo+ZyADiSnBFkEkKR9DR0ihF0FP0bD03kruKqzJea9hC02J7VA+wvkAc37cRh4RKTkwcZRvUYZ1tQuOOSsAwIHN8XkDzfGyBIsQyMmIZ5FZgqlShskgU3AFEWceKA1GREWRr7gyK1iIlWSioW0FVahhV2LB8A60ygBFx89fCX9U6aSFADGRZCFAAKqCD3Jlf+WMvyyQrgMMe4VnOpbOSCMV8ssISJayjwIBAd7BAWZo6J5hJBGSFsddHMLjM7XkimMl6OVe5CrZwYDnLw9+TdO527uDCEEgRwe5VOZOTPdkKq9wDpyO4haNYg81Zj90V8K9fbcK8ctetCFEnFcmwch4DArzRIIZGFBwA8185ErbTcrMWB7TJIGFEACSIIzEmq5gvmym3Y3yTuNv1/byMVSUFsitEMhLDyAHAs/Yc6mRC6Te4R+uFAddrXdBBcA1NdR1IayyyX4YRq8wCNjksTE0SCayZgOSQEvjjgCudOHVY4BBGhdhGFpABQHaXJNAGwSObLDizpMkySAmVmkSM2AFJS7Xk0Dz6n6SfNHnzo/YbgozOkIxmwVOQpyGfzr7CiTxZGJsewpFlzl3iS87+aR43hkZypkjKMoz9MGMSGmIUyKyr8xFhr9q0E8Remldl5bJiqgvlKSLKNiSVAIXkA5C68aAxM7smSK8rNnXLIVRMaKhWNp3ckVZ8+NJ950gmnXt4psebIZo5CovFV7wPeuTjem4Fc7wYgYnrr0TGWc4MzKSHQyFY1sEoe5ZAUyBJCLY+h9xpZtN40js5iuK2wDMPPBEgL4saxYebAxscLZOxnMSgSlTMSpJXlySRkpLWGBY3cmN3fkWpyBwUGHY4xY2wYqr2BiKKSY5Gga4bmwBpgISO8WP2q9mhVo2lUy+ozEDhgGC48BwCCO9R7tdnnQ3XPh8bylMYwZ1khaVAyigsjKUsOqvgwK9t5nTCOGJcgyhkYtjd5KQ+OeBUFbY8sOV4PAJriTuIkyLMEBdZeKxUH800BVA8oeCG4BAoCdwnaIgdfwr5buOiNtpZIJfRyUK+TbiUCYKivJHhkWLbgkWtAZK1ZY8a/pXSIUW29J2DOTG2LKmUhYek6qWUBiossSe3lQutDudnGjLJKzJyrP3FQzoVWNyqnkrieRVArkDXGWn20vrxOtmGRam73VxdoquMaz778Hw9XwNEutZdJOpNhRjKr2AG2YFOAGYtkccWPn5cay4urHDvJBKqjJi6uFBLHFlXksVY37VlyLN1Wuxh5YgHBSxTOzleSaAI44z91FkHyPDVTdLYsGV8CCKVWUAhmJUSq3B96K+OffykSl1AK8bo1cfNFyBGzKSzAcoLxeQl17L5u/IA1DD9SsS9tytyLb07As3IbgWCVIoigCoPfSdapIjTOe7kHJsVyUUtYqBkPcA3VgxzbFhIQ0wTFUcAglUZe5RRK4nMFQTyObABEJpUpOoeGoEr8rAhGaiwHzFKC5UPsQaN8+30nqZfl0F7Y2YkhaX1GRmNEgkWR7qy8kGlug2tqoL5uUjW83YMQG97LYMGJq7BJHIOgel9MYAByARIQUW6IDPkGIIYEIQR5YgfcYtCTUCgek/CUcjhndpQI/TVHdgVjCMmAZG+RTmRGy3VWT41s1nbtzIRlGJPaFJDY8WTSnEkWQe1fGl+zhNgRrbFWOQdR+YSwzDKOFa1o/28nUR1BkNKJHb1AyRlkr8xmW3AYHk+oPJHNkjzrGShrMXV2z3KtDNk5AwY+l8pZjmMiop7agCvgm+DY1Vs9m0MeTlGEduy44lwAVIJcAgjlqI/VTE3YLi2MyCNJPTNN6mYBYFwfUprIZS1N3KGH/oYs2LMWjwJfLItcYVQo5+Unt9iAQT70CSpQbShd5XqFD2uBnGFdiAoLFSMaIVArA4+OODwdYXr0H4Q/iIpAeWBSwMkkzl8nlr7oyCvDFSD4B0/VNn3qzAsVvC2IdQcqA4sDnlfP5g8ga9tsGAUm83Ga12y384ksUSe891XwPfh8JGVCCiOn9cWOOAssvrqfSni7iVbAFwUY0ByHX2K9vF1q190yorw/Kz5BQvcgBPAUAjLDsPI8jLwWF0cKrGBGuKMXkTBbNhsgrcGxk5B5v9PHOqNnB6LFmkQSNRs0UZCLVr7WNHtys+R2kEUkCFVxOoRj4XOuRRTgMSyByFlUMsZbtaiC5EitjYxZRmtKfY6y+9+EzFDIEaT0yDaZ4Kh5xbCLJQGJHzR14Ni9bTcb7P05BGydpVnaiMeaAKEvWZsGqonjkUF/hMbDtdYpMmIWgBHyaZT2yc8HJTXdwOK1oIXRTrOB8KXbPqU0BUrYXNYiZGY52G4WJpDGWHabWQEjI0fGtJsfimN8w4KmKhKwBwQkE9xYB14H6lAH199Jdx04tGGiWRzIr5KSoZiReTMAElHNYsMu4VXgJYlxwLJksTen6qv6eJIoKsiEvCRZtJckJNFgeNTLQulsPX03z49+dTVdfP+m9ZfZQR4RStHGAJC1qoQ+GcMTiwHOcYMbXziPl2PRuvRbpM4zVGmVqDKfuASKI5BBIPsdIbZWLCF8n2P/EiYZCVoSs7v6gwjkKhWqUmPMBB6VFVIlzKnk3Wt78M7tZUyCRswuMEllLHl2lKOoKGwe2rHsarWc23wrBGoq0BDKwRyCeW7jQKAkMvIAAAocHnU7GZSA2bvnJmzmlkJxXlihVeAAQK+VGGrWiy53mSpzbci2amKOiSAvdt24414tSgqh5JINan/h7SyM4UpHgtRk0XDZ5DtYgcBRR80PA51zbzgKpADR90bMxyYByoJZrIPjkcDu/gldPQJBaMfUQMKdj4VmIRgSaFEc+Rd39TMCVzhoc6PVC7fdpAZTTPYCtcRBYKWFMwXnHJhbDxXJ5OjT0c4o3b6inIn3JpgRn5/VVn2A/gLbbSSQGVWU5/mYuvAy5xV1o0AByVPN65Fu5YofnIPcADiQGskIpKWK4AskUPHtpyycG6k2qG/WPDt1Kt30sgxsOkUq2zK6lcjhhnYyDeRYGJsAn21GPfEZZOgbkRhy2JsDLsvkZeQCWHBsA1qrbdUYxDb4F2IKoTRDJVDMkggBDRNG6+prRfTYhE5CTNIfTCEtROSEnghReQyPN/INZzdIIIQY7vHB7HSDmeusoLc7lzHG95/ltiSVLK4X1DziMrwI9mBjH1bFVJ1hAUVjIiFu6hWXpyemSh8SvZiBEebGzxYFNet7UMwaQFUYnOrALFGIc2O0gL5U0bGVgcJY4oDPH67oiSmcMFleIhhhUTLkMFkozkqFyYL5u2XZdLBLoKJmWVdykaK6RymNYzuATZjkGQCh1kAqQcMBkfBFd0+uPJs3TMQ4TsiqVYqRIGzN5nEKRZ5NDEixYDUdT3UX42NGkl3MRAsKzSMrd5xUoc3GQikZQHYemjE0qjVPxBGryoiCbBgqsNy8y2pliYtG86u8SBVIaRceXjHtegJsrljdwqT1xZZUSKT/MjxLOjIASI3Yq6ry3psWUguDktAhw2iD8UBY5XMBd4kyLLGyhJF4KHBDhygZRIFNHmjyV3wTNLsZpp5NuxikUo24jZSrOjsTIJJHUU5tbGKsRHivsNVs+vgw7k+hI5aSUkLGXjIalW5FDIQIwgYCyMWFGhbOsj3bQkSbhpiTNabeN09RhQ7RPulSwRmyl0RSAkePdacCpdWSCJ4m2l5hg7cFswrJGFT1uHkxkZQkbC+A1ADS3Y9NMMySggMJARI8EhFB3ljcyBi0pm7x39yDE2AndqOu7+XdbaNzCUjSQSGUSqeVyRWT9QS2vMqCALAo5KIutYBT6bLISINxlG4WTHnFvTLHBj6bMppAfDcFRfK2XEFIYmlZQXUtQUKqvivggcCncUxPLDmyBpP09fVm9SaRm/KjYBgoDKfV7sY+AoHqWpBvIXwBbjpDogUOJFke0AkVwPmZgiWMQPovmgBzQpXBRbmetugvbnfiekhKMQwNk2AFPcWCm6o41xeQ/gXrO2fnJwGCsY8V+YUA6sCxHgfxkDZogGwbxRNIQpxOCCTGlJXO1y+zNXPBJIBJBAq+IdyrR+nZDsyhf0sDfJS/JoMOPIJHgnWaPEAlqkd2XErNLu29MMTgUJQ8BSjeCDd0SL8rRsc0eZJAvKBHwZEHap4arAqiLyluh57vPFNG6e0ryKfm92YWCKSkwDAj5TdUMTyCaq6fdEBmRY41XOlahRohice0CweRyQxJq61UXsuMgAajhBLAAg9JsiqqcsirAdoKhltiGA/UbHN37cRvSBeNUUmNQkaqGWVSfcjGueKsE3+qwATvtkGiAZHwCVGJPmLN+k91g0P1AcnzwNSGzQKgKn06xpT5ZaUVXgXnRtfax9EmyuGeKVivibrSxALIJGVCQ0bO0SG1LKxdV/SRYjQsSLr5b1nE+Nt2siH1w0iollo6Nei5qb8rPtokkWB6pp6BbWm3HQHklR2Ylyr3Mc1dcg6Mkkqvmyp2KtYxnmwQb0q3H/AA/HpMI3t1yoMqvYcJELlVCwC0hoZDzWGRAYwTddNINY2JlEdD/4kLJJIZIHeQ/mo22XuRAiMwMbtz2KWZvF/WwRqtlJDvoy8BVxCzACwZAMciGfJkIJY+bDA0W86+d9T6UkRVpvOUfZ3QouT7iSZPTQM6qAca25xGQLCzWku/6pPKsTh2ISP0kIVSEQBJcGkReSoZFolm5NhCcdLo4KsBy+mzbVC8QxiUSBoz6bkKQwyPpOPlHN+k4KkmgQfK3c/DyiV3JRSxxoxJ4Ttsxuy4sTleJKmrpTY03+Evi38fIY3WNNykYEl5D1aolShAZSjHn5hy1WPFzdOlPGJIUkYI6qYyCRixZaahiA3ntN+2kuj3rqdjdCbresqhgCUBZiFUGlF5BMWGJU5Ek39aPB0TsYnqmokqpjJIYsvcTSnkgmiOQaJ1KXYhZFaQB3Qlg54oN3DyavtCi+TQ+bwC+pRv6TuFUxKrSK5JV+BkSgAoLRIs1/PB0WiLlctQ6vCFdLsXeMyBQffONlEgF992qg0AKAIIxH768zuxQlzH6sYp43BWVvJPjjt5HIJBP9Glc+66gYy+3iL/KHxeEpJiVOULNi72uaElaJqrq9c6T1ZptvIrIxoSTPSFG2rLIyqUR8S6HBnr5gVlBs9quDBupPonTI6PVk528r7RajAdOAI2YjHJgLVqY1bcqfHsR41F+m4Fls52SzgtRs5DsZsMe7xX6fIPIr2O3eeRotwKwQZqjGnJJHzCmAGJHB5J+3LZtzIJBEMWPOMhHcKXI9vys1Fe6xfPbwbdztJtlQp0+8Z4sYE/f9KjpfQs0V5JGDm+1aCIaKFaosw+YHJubPjigpElkhKiAkhlUjLDlSpcA14DAqGB9gbA506h27bdSI/wAxO5sXcBs2JY057aZiTRqixo1SgKHfyIx49UyqJCMwqxsQaUEiyMAi+LtLq2OklziYVzTp02tBEK8dHSRA0RxvlSQTQIIKnniwSCQfvzWsFuOszrvg6bYvHR7X5LIVCsAxJJ4x455/fW76Ls0eO5I1L5SAqx9QLbsaUMMQCpU0FHnxpf1Db00h5WON0X1D8kSVG7AkOrFKGDDwuQ5Cr2qLFUOA4DKSR75kneWD0QiZsEV8oyjKuaoQBb5RZsAqlWYXkCQT+ubuSWTbiWIIK9RMZVcsSUHBoc9wxGLK7EX8taXGbA/5TxcO/wCUkowSE98qnBAyydvynJQ4FGyRCTbrAjMFUFjkw9OS2/MWSFbYmMMyyMFd7HaCw+ajO6txCd7ffStBLtU27uVioElFpJQ4XNSV7hTUEu8BeBNat6JNMqLBF6bdjSRyuXBClgwLxYDI5SfpYDjmj5TpuVb1CRJ+W7RVFJH6suRTHL0yElQOzLzS8MKyBGrZBHz60iQ4tH6bU6pkvzIjAoQKKgqCDT/QHQRnZchgRF9P0zJIg9MBQhctA2JFhWkK5C7Iok84A1qPUJZGi9FGlMMih48VRUZBgzsMx6ii5M1W8Rh3ALYMNzKqCFn4jCNIFIJUxlakVIzMGl/M9N8eWAI8EBSw2vSJXEcbZALGjOrkYJTIcVChg6lMowpY4hPJvu03SgQLIrZODIqUiqs8eVlTco9OyGQYtz6ai6YEvf01pOoRo0TK4tSK483YorXOQaiCPBAPtpZ0zpaEzLJGjAFUAIDLhgpBAIAF2QeAewfQaH3vTpVjJgaSS1wpjdKfLKxOeQHgEm/HHBAMExKRpc1pJHGyZdH3Ub7ZaIpVwceaZRTg/XkE/cG/fSaHpvqtIoDRqJCVYd57W4GbHtUNdIvtfPJGnkfTIHVfy0ZQoA44x8gfcc2AfrfnVPRIMIFQf8stEfvgxUE/cqFb/qv30Q7TJCzqfeQ1+IukyI23lwLESNyXbuSSMGh25CmHjivrzepb3p5jUCM5oSMkbk0GDNgeALAIxqgTxQ0Z19C/o+mucuZYKCAcMWViSfAsr+5CjS3dbhyrx+m6yemxIelCiiLysg+9Y349rvV2nVDvdedVaac0wLbZ68/dMt11RZihGbRHuLrkABRKkeGY5BTS2a88eQuoKWjKkhSO8qoBVe28V8WfUUNwfckgA6P+IZQsaIguiaUC7jRe4kDkKBjZA9wB51ldr8SqxISyUCtmiTMVdyT8gjuwF7jZFsOavUW8l3uBmMqjawPbkqTWKGgvEnccS496IY80MqQXyDVX2UgKLvtGQY24Ne1qT28ePNHXdvvV3K0K7k7Go5BWpshf8jn3zBHBGozbHJcWfMZM5xWwU8m0LAct3MS3hh4OiQtOyA6ztPVKgBwEEvFhiUkX8xPzVbz5F+CpFigRlusfC3p5yctEzoVxUyXk8XGUzUjGpOWXHypJBFbNZGVQqOcRiSWZu9eGoNYLmmQWLqyR9dDP0z1LU9qnJCAq9oOSsDYJs2Wv2J58AkAq2vSvnnR52jdFUMSMVKrEcufTQrEMsVYzIi5rTkykkEWNfddntttuUWWJQVbkFCy/uHwI7gbBB5BvXyb/APiLocplURO6RO0Me3uMODMTCppwwcoFa7AZlrtUHbdC2wghDTRIzSkGsEjCFUjjKqGbkUoNg1ZPAFXnAk2TPc3dNX+DlkT8yRy9qwORxDLVAJdhARdZXyeR7Ynq/XtwySbUWfU9ePHu7ihdGSKRkZnRCFZrOTLIEWipt70/4i37mTbAbWTcLHG4eN2K1ILDNxiPrV8kilIPDT4T6PHGkkMsKid2keTMBzMjSMwcMbyWmAIvta7HIJTzRAEWTrY9fgl2y7hZEEJUNkWAVOPlJ8Aj5a+1axk/UyNxuSEaMbtGUJKrI0iKjAPEG7Vy77yF5SgsO3ujN8OjbzT7iBYsNnIrBGUE9sSsyK9XGFEp+pJIJ5UXf13e7iXdAKkaPCyQYM+WXrNHI7EgLY9NEIrkAt7mgwaCfNLVdoYnVytMDCpziX8wScZ5crHkLA92y5rt880d07YiVTLKqmUkgMt9gUnEI3DL5JsfU6oO5ZZVjVgZJjYcKaWJci1LyLVjiLPJkUm+RouPpMiZenuGAZsjmiPRIA4IwoceOdMXW4LlZTvxvcW9Pt/qiYGeRYnbNAC5PKuP0qGKUDZJIIxP5fg8nV7dBjqlMi/SpXNe/wArll88+PfVUMUkMpd3EiOEVjhgUxypjRIZTlR8Y8HkWQxg3Sv8p8EgggggjyCCAdTkjBXSGBw8Q91mJknj3MhDgELGCF8SLR/Mxa6a8l8nhBzq/YPIpWFcXWb1GJfIlTwXsAgnIsTVrRJr6aMn6cm43TF1DLFGi0fBZjIxBHg0uJ5/q++ro+nxwzIUTHJXjAHC5WjABfAYhW5A5wF+BqpeIiLwuRtF+suBtP8AfyPuhN/tD+WszxuFt/UlQcsFI5QCrYMxBBBGLcE1Y6xsdpK+3EaI+eCKgNf8twHVivcUYjsYCxat8ujuodaiWeNWZSVzYgG8GCgKW/pPcwBNC29tR2UZeaYRvUZCk0oI9Ul88SeLxEd8EX5Fk6SDF1cPbqhpnksdt3a0UKXSRYlhgAlYKYcgYJJ3AKqAzm1sAqwojFSdF0MrupXZmQToyxiBRNmrOc0YypiAoMR7xZLUGxUINA4kaGbbKlmNAiuXChiVtHBU5Kbo8Cwy8ex1UuLSRmMurMwRi/qFqUNIVJY9rUp54vLx4IyfXCE6DsXjQS0kJWIrMZSZmdlYl5GIk4OSuxORLZ8/Kp0v6Zu2giidGYOwUenIrrG4Y36YDDtxZzjibHynIa0u+2HpCIZt6KyKGQ0Ri1rRYjMqJGRiCx97sab7jarIrKyhgwog+4+h0WuAyJU6jHvs10ELKxncs5ZXVbGJTEeniCx5sWCMm5+nHPFM4OuTB1jMAzItSHGFLiDfkjll/vq7on5ZaBx3p3K3H5kd0Gv3IsKfpY+uvPHe6/KMdxx1IGvgyMClAfaNzzXDL9dUe9sxpELloUXhod3jpORb1yD9vhQg9aCJUEWRQVmZFxKg+929haHynx50rgZ3xnlB/MRWAVnXFbalyRhZphyR7gcDTqXesG9OTFZHIEZHKsOMioPNquTFTfgGyDwLN8POsJjilJGJULJV0bNLIgBXzxYavt7IwgZV6zHuu2TAxbKt6Gqq8q2WbO8mNsyMMkyY8mgSovxjqze9u4VwC1RnIL7U6MDVg8gMKF3X76D6D0gENI3qLJkyEZ8qFbtBUEoeKbnLhgQedUb/AH8u3bhTJIQVyZlVSt9rXwoNsMl4J59lGs4AvOko0nOFIGoIv+bLO9ddoRGqSMsjQKSpQs8iMQksSlVOMaxoz9otQpI8sTs/hrZxR7OBIVVYzFGRiALtFJY15Y+SffWO6o8sBSWN3Rlao/VIplWEquSBWsJ+cCBTVIWNkBg3+GPh112sbR7qaISRo6xxrCUQMoIoNEe6iMmXAM1tSk6V4sr0nAiAk/xAg23U41ixHrRnNSeE9SWJTIv9LNi1gAhsLoEltaTcdGWKNWqyoFlRVkHLhRwObPA1iOjbEzb2YzNt5DDK3fOGAnMPqw0shLYHFi7juorEQMRwVu/i+wSMvQKhTFIGLAsCO2bFgz0ynE54rbEk4ppoMrPaImEf1DotocZ3R2QgsDkwVaDNRJYKGwOAIFjxRBBfStiQqBivKxjICrY4EsoDEr7m+AbYnxYnJ0h/TGblpLDM2RGR+ld0YHJoYED/AH0MJpMpUUjJEQSE+PTkUXI3Ncop4vzmbI1pBUCHNyi9xsCwj4ioqUDZVyDYcgDzS+RbDL6XoefeQqADGjeTz5B+UhjiVJ7bJH1/kn7ndqx7BiBjibYHn5nGagUsZNE2ps34GoLuIiafM4gBQwYUDZsDzRv3+l+CNEHipuFzpPusr/w76ZNE7tFJHIEUXA1oxjkJkBsDFXDeTTLeShguNMPiTqP4l0WWIxpt5rdcx6jMKDKjChzExYYMSbFlTwSOpfDDyWzB1CLaMsmUoNtYUhrxIw7QwIIrn2C2fTWzCFVWSVAI/S9NQHwe3YEk2AMi/cxo+QK1oEyNlbvyBiCVHrW+2hQfhEVacCSlCK1q3a8T16hsq1spxxu74LHom1CbWwrh9wxl9QlS2KjJeWJNhUCqDf11XvOirAQPyjMR6gOUmTLGIlKgdxYBRf34FXzqzYGdjEs4CEqwUgG191aFva0ONEDEcVydFokQFCq92qXbD5RnTXEW6iErJlKkiAk97G4yq8+3Y1Ae+tS70CaJ+2lXSunI0b+oBJk7g5hT2glVXxVYgcffUz0kxd0EjL9Ukd5I2+3cSyfup4+h0jy0lWoNfTZifnr1TMGxyP40q6ZsXwOM8gp5QoODgKJHVQualqCgAc1xqL9QllhkVInWWmQU8eOXIBD5WFvnIqDXNXxovp+7XEKFwKAAx1RSuPHjH6EcH2OpwQFfUHEQqYJRtAqOexjQlPBaQn/mWfmY/q8E9tDtuHWy00EiCItkpC22Js8qwoEqQQCPBFC61d1Leg/lAMzEoWCV2qHViWJIC8A1Zs+wOq93vnTFUjFkquLuoyFqpKquRNA2TwABphJMpHQAWzZAwbVniEcMYVQuLB1wTxRUgA3/AAK58nVW1im2JAkaIQMxCyEkiN3/AKgaJyN0Sw5Ne404g2pixBbKR2vyQtnk0t0FA8DnwOb500Ivg+NUdWOIsuWn2Ns6pOoe3skD9Jk9QsZWDMCMgK45K4gcUCxPN+fPile+6gbimQRBo5CrRhyFY20TsWPki78Ejmy3s56tsvTwMT+iHkVHCAUQ5xtV8K+RAyH15BoUa3SkMRj5C8Y0fkIAAw+lVde5v66AeBlUdRcZDTG/GeHXylvrSbsPDITCPTJeh3kN29makUDzlz+mqu9OdtvMji9CTzQ8MP6k9655HlSaPsWSZ7iZzII1DRM0ZVm4fxmFNClYYuLvnG/fR7TRblTG4XMfodRkjUQGCn/ZhwfY6D28P4npVMgzPMRPX7VHVtzG00QJIEbMzSKWHp9tYs6/JlkLsgUvPto+TalAGiC5C7DE94Ygm25OViwxv3B82Bek7hHjwUAGEtCyj9LIcSPrzVgnyDeoxTNCxiUoUUKVzLWgJYenwPAx4JPAYDmr0sbJ9QA1Hf7KU2/zwcRsBFIxkyoFQEkjbEAnIjO/oQCQTxbW9AdKfhsgBITk9eLoAFTQ7SqijQPBvkHXN90/8tgjyR8WMJMQK5OJJpeL8UBpTmFRpMSqIt2/qyOsLujBFDK0YsoZATTuvFMoDe+P0olb1beqVzsDGTuzUgJQLYSZcKxHA55LLVgi3G06mmC4xyqgACkwyAAeB7eK9/Fc3oTc7nvkCZSIy5MyYtg7AAY3wwKAEi+OPZuHAvhScRGVmut7kCFL5VNwrGEUjlFXNzGAciSpk8e7kWK1HqHUJAvo9N3HqRshVI0Cl4WrtjSRvlAUOafujCeaxAYQbIGB2DkS3h6ZxyCrKTFjiQ2aghlcNWRPB8aXzqdvL6kVgI4ZMVBBzjtlEeSjuLZdpGVkiuy6bqVKppAm89dcEV8QdViGy/DQRsMWRMHgciEp+cqsGFNIcABRa88rIPc6MGzfZY2g2gTAkkBVSqIa/DDmwecr99Zbbdef8S28eOIBYmDJ6qA40mPpSMB6j9jZJwFEigGydWbLafjtzJuFWKMkpaPRLUmP5jJTkMpBK2AcVFnm10wulzmkQbyhOg/EU4iWKZHdxaLIyMPUwEfYcQylu4qWyUDHuxY1p/0ybKR0chTPkz2VDUBgQoIog2qL5pRfJ51OD4eSLcBFaNWkWzhEsZCIAKiVeKyYfMGPcSS2IGiPwqwo0aK00hBONDJxzWbHwBwA5Pke540fDhc7zULpwB7lHTRl3OABAWRGJYisq4WgTYF349h+y2XpiTnOeFJSLQEnjtPLKa5BJrnntN6a9IoQIq8hFCmv6gO6weQcrJvnnnQMW3jaWQsoYEIbC2MqIYce/AJP+r3rhAYTvEweKo6Vuppi8ZdFKKtuvLkHIXgTivynnkX7caZL0KAIFEajHwQoyv65/Nfvd3qqToyqFMKojobU4/wVYjkgjz/B9tcPXG9JmEEhdQ1oMatbB77qrH7/AG9tZx1GWpaYLABVueOevyh9uVxkAUSyCWRCTyyhXITMr3ClqvB4v3vQu22vrwtBamGNkVSsjBlChWAtOQy8D5ge0X76a7LpSGO5AkrOzSFsB5c5dt8gDgDm+PrqneQHbt6kSBlcorxLQJPCKyXS3VAg0KF3wdMCMb/lKWEw7blwM/r8Iv0TEGaIFx8xjZzyQP0MxNGhVHg/VeSfLvJHUVAwyFhmdMQDyC1Nn49gv2v30PuotyY2x9MllopdEXwcH5BOP9QAv3A8G7PfLJYAKsvzIwpl+nHiuOCLBrzqceq6ZExhA7ZjtjjLRDG/WAxBJ8B1s4+wBHHgcaj10pKhRQ7MGCM0avmgJGWEgFBq5IyHF39NNN3CrIQwtaN/t76C+Gosdsnk3kbJsm2Jsk/atMCI1bhSIcHd2MEHzHUqUW/gh/LA9M1YjwKljYHb7MSSBYJsnzqa7B2kEjMEIBAVADweadmBy5F8BefrqPUEymgVvlyd/wB3Re0H+Gdv3jGmekmLqobNjgJbsLeaVm8xH0Rx9VSQv5/UHTj2x000l/GCPdsLGMigNyLWRaCkj2DK2Nn3jQe+nF6zpsiwi8cUN1XbGWF0HzEdv2YcqR9wwB/jVG06sDt45WI71QkjkWygkCvvYr7fbV3UN6IoyzGvAH3J4AH1N+w0H0n4djiVSVGYJawKom/7nk8nTNAiXKdQu16WZj24flX9HmDJIwslpZCQQVI5xWwwBFoqNyPDDQ3XunCeJ7RS0dtGT/UvcOfNGqNfX60dGbzaMGEiGzWLIeA62SBfswJNHx3EHzYrfqgZSkQDS+MGsYHz+aBZUVzf6uMSbGsJmQi4AtLXf1V7LpO3kjR1jADKG8sCQ3cQxBthZPDWNebpAhtoFAvkx+zHjlWPysQAOe00vj5td6HOERIGBSSJFUq3kgCs1I4ZTXkePBo8aaE6ziQVqbGlosJ5cVnNrHPOyyxOsKJ6kYzjdnbuW7UlQKdGUXdd314J367oRsKjnBq8SY3IsEgA2psAj5l86L6LLlGzVQMs1D6ASuP9yCf50aToueZhBlIFoIJ9/wAY+y5tN0JFDJypAIb397BB5BH35u/ppNNvo4J3QHAcPQUlSzFy47QaJIVq4sux83oLre8khnqFsBKMm8EE+CQD4Y8dw/kE86szkVlRLUMbZl5Le57vIPnnVW0gBqOCuKp2sud3bR4mm9rcouPm3NSRI5pI7ZvLvmFdBxjUasQASbyryPTJFedD/wCHwpufy5ZY1VRZzZkWRsUU5SZKCUJFE8gDx7s9/se13BbPCgxJIUrbq4VuMlYk39LBscan0DZqNuhIsyKsj5cksygm7/8AT2rSl4iRKs2iZDSBOZ6/1JYumq6RN+Hi9SQvRQgV2ucWbgiuRxlQ4oVpgrA4I8bxksodwwULiOFBVsgrUE9vmF1wNXy7eKDcLJSqJQyeOA4GYKjwCyhw1fNinuORdrvDIi+rEULfNmbADXatftzVH20M3VNOgZVnUJNpH2tGjvdYhAzk+fNFr/m9VdI3I28SrKrJIQSwkYFmNn5XJOY5qrscChxqfwxsE9MSm2kLMM2JZqBIC5GzQHGnUqKwKsoZT5UgEH9wdZ5DfAhRa6oBVsJFhy580r222WWWZmBKZhQjfKWVEDMVPBN9vPHZ9edX/wCExjhckA8KjlVF/RQaH7D6nVHQI8IfSPmJihNef1Bv3KsrH7k++mA1Mkg2XQ1gIuEB1HraRJktMSBiL+ayBY88C7JrgDXo92sMP/xGJJxQi5GY842a8n+w1dtOlRxLiiheKJAAJ/etV9LiAkmI8Bwo+2Ki6+nJuh7k6Nrwp+KQTk/bdR6HKFQRMalFsyEVVkk4j3UXQIscal1rfCH0nYgL6oDX/qVkBH1osCftZ9tEdQUGNj4KqzKfdWANEfe//b30v2IEixyO5kOBqwoALgBqUKPI45J4P30Rc6ig7wt7sZ266nknWguqbUlc0OMqA4MBfmu1h7qSBY/nitBmZ4cEhCyK7HEMzWgq25o2o+nFZAX41LqH4rDs9NieCvK1fFhiSDx9a/7HBt5lF1SWkEE+XX7Ubl3MIVj6OSdzRtkSSK7bWgPfnn2++ur1gQKqPG+drGqojFWaqUIfHIUmieArWeOTOmlWjXGwF7Sp8gqSCD971TvSfxG2B+UmU39XEZCj/wAhlP8AGjNyIslAhofN7CfNVTrNuCoCHb4MHzbFmseyAGqI4NnwSPfVH+PP+JG2cqpxv1FHzcrwA3CmmHPdzpzMT9OPqP8AfSzrGyiNF1UsaRCRyhchAQfYAtZ/Y6LXAmCElWm9o1Ndfedxwt8xKZw7JEUgAUbyLUb+pYnz970s6bsTLkwllEJP5SBheNAXnXqBSbIGXgjx4F+26TH8pDyACvzGZga45VjR/tqUUY28qqvEUvaBZpJACQFvwrKDx4BUV83CzmCqQYGoADz/AEFKToEJqlxdWDLIKMgYeDm4Yn9jYIOrtluX9R4pKLKFYMooOjEiytnFgykEWQeCPNAytK8Wl3BKEiMKY5H8EsjnsjPnyzhm4rEAWbKqL5VSNMaU0lHHP++lnRWMhln/AESsuH3VFCBj+5BP7Vq5+ixeVQRt5yQBT/JA5H2Nj7az/UdtPtIB3s8MQsODTooHIeqyHvf2vitUpta7wzBPFc3aaj6UP0kgTjjt6ZV/xD1dWHphWzBtHHayMP1qT7C6P1FiiDonpku6kijzaG3RWMgVuLAJX0sqJv8AVkBX6b40lGx3G4GeIXtIVpbBaxXyjkeeCfFn2J01+H5sIljntJEJjYNVN+pcWBKm0ZTXnk8carUa1jdIgn3XJ2arVq1S9wIaRabIyALt1CobW7ObD8x2JZijE1mzEnGgpY8Y8nTEOHQMpsEWD9RpL1/fxCJlOJZqWNTR7mIVaH2Jv+NWRfC0ONU6k2WIle2LEliwvEliSTxyTqGm0usu8VSSWsgxzj0wUMOnR72V2e8YHaJcTyWpGYk/Ymgv7n34Ml208QJWQOBzTKAa/gf76mdiNspeBBwBmigXIo54PHeLNE3d0fYrPezxzbd6clGU9yGjX2PkfzVe9afWcC45qTqLYLnWfmQY/oHkgk3Uu4DGWtvEpZGthkxHHax4Uc+eSfavOupltYgyP6sCKPmNsqD3DqO4BeeR4HnSGTqjiVEDqzH0w+RJGbIEJvwT+WCSDdn76cdX3Xp7eZWIUULWxa5MMyPeiCx+3PtqppkEWzt18rlp12uDjJlu/wB9rRyhXSgT4yT9sYAaNL5sj5mrwaNV7c/XQ46UWnEbNlBgZFU+cslUqfBoBgRz+r20/MK/0jjjxoDcUu5gAHLLKv7LSt/9yKP51BtR2Au2p2amfE4SZE8/Plywu9F2QgEsS8KJC6i7pZAre/NZ+oP+nR0jUDXOoy7fIgglWHAZauj7cggjgGiPbWa2vVdzJG6rGv5bFBKG+cAcOEr5q8gEiwdAMLzPynfUbQAbHGAOSI2KzM+4ZWA/NoK3K8RxKaI5Hcpvkj7A3rsKPLJIkshBjxr07QEMPJ5JPcGH/T99D9D6kIlWB2HbwrHgjkmnB97/AFe/vyeV/wAQSyyur7ZGbgqzKODR4oki6JbkcffT6TqIxzUBUBphwvy/XJaDa7z0XEUrKAwJjyfxVWhY1fkUf/bXen9RUMykGmkcpJxg/NmjfnyOfON6p6cwkmcspBjOIDgX9cvJ4N+dMtzH2kYhxRpSAQTXA5++ldAzwVKWpwJFgDb/ABC72Vps4oziKKtJ/TfBCj3P39tQ9VISExUOaWONT83F9gPgAA2fYLz7a70ySKLbxDNFBUEWQtk+TR/1X+3jUWlMu4XEDGDktdkvIpAQD6YkMT91H1rERbZOL3JufsohzBMGmZQrx4LV0jKxcqWPmwRRpfkPGnKuCLBBB5seCNUrTcMAR9CLH9tASfDygho5JIaN0rWv1Iwaxj9hWhZ2bIw9n0iR7Hr2Q0fUWSeeNI2kYyK1KvChoo6yckKDwTzq6Daz+sJ5MWpCgiUfKC2RKsfmY0L8A1Wiejm0a/mLFmP9RNC/7KB9gANHhdM52m0JGU+8GokxkDheVVDIXFoRz4Nf9v34Ol3UEeTOCPEMApaRrpG4daA5JsBuSNc2GxWRpi+TK0pIQntXwLC/UkZWb88Vr216f+GYqpBSZ2IsE4seQpN2wK2AT9AOeNYANPNK5zntHCbnlf5R8O+FgNSliQGBtGIuwG83weCB4NXWqd4PxBRY3rBxIZAAwFBlxWwVJIY/WgCfONx6oIxC0RwylBRIzXc7dq0p+jEEmuKJ9tNT/fSGBcLoEnwlBiCSNCVkMhFkBwig/QZKox+lkEf+uofDn/8AVh5u0Vr9yWAZifuWLE/e9MK0v6S4UyQj/lsSP/pkuQH9si6//wCZ0JkJtIBCZXobqW39WGSMi80da+uSkf8AfRGgOtdSMERZQGkYhIUP65W+Ra/ux/0qx4q9ACSmcQBJVmzQOiv5zUN/DCx/sdDzUJwrURLHjRohmjJaiD74uT9wh/p0VsdqIokjBsIqqCffEAX/ALaj1CBHQ5kqq92Q8oV5DKfqPP8At4sawykI8KB6p0+JYS6RoGjKyrSgWUZXCggcFqx4/q01XSL8RLPtCrQsrSpjwQR3CmPkYe5F/bm9GdC6gXiVZDU6BRKpqw1cnjgqxBIYcEfzTuad1Om5s+EWI4QmV6yvWukKN1F6ZIMpZpVslSqoe4r7W+I+/P8AOoZwPOlW5B/GxlRf5TiT7DIYf3Of9jo0nFpJHApe1Um1GAOE3Hyrm6askeDICpHuB/8Ao0D8P9PSnSUB5InKEuASV/Qxv+pAPtwRp+p0q66rR1uI/nQKhX/4iMwGHJABya1PsSb4J1mvcfDOVn0WAh+nHwo7/OEIqMAjPHHZ5ZAzBAEHKnyBz4H1rmf+D92bSyuwBC9+NAkE0FAFkqvJvwND79ZyVkZUCREsY7tiQBT2ODj3UP2PkDTdZQVDA8EXf2+usZAsi3S9xkHlKU7Xq0xtfTyaIlJWJxDMPHp+xJUqxHAF1YOqumyYwpFMjRs3BsiixN0HRjR9hyPpozojhld0YOjyyMrA3701kcfOGr7Voje7VZEZWAIYUb/9/P3v2oaDj/5hFjCYfMmPTqyS9elQvAjsvfKtqSOQodxwfIzRf7aNWEDQOz6ajQgPbllAcuSxLLd8nx35eK0Pup5YAoEiMpvH1EYsKrgsrAHz5rW0g2CMubLnDPBO96mMsLDi2KH7gqSB/canut0SypHiSwZsjyFC0CaB5NsABY97+670RvQrNxEGyWrDMRY9+QOdBbCFE37Rpl2RAdx9w2Rr+Cv9tUDZEHIXMapDpAs4gT+vILQ7XYJGpAF5EsxbksTySf5PgcD2GhZumBcjCFR+CAAFDHntcjyD458eRplegetMvpENZyIVQpolrtaPsbAN/bURJNl2ODQJKI2k4ZFf5bHg+QfcH7g8aD61KXxgT5pPmo/KvudA9N6GyApLJLMfOTEUL54AFAX/ANtXfDnTVjfcMCW/NKLfsAqkj/zE/wAAas3QPFOFy1O9fFOIBsTN+e26bbTaCMBR8qqAPc8e5J12Tdd2KUzD5uflH+r6X9NWnQfSoVQzKoIPrOzX7mSpAf2xYD/p1KZkldWnSA1tkLtUljklMkeSswwMRB7a8MGIa8r8WOdWQN+LXuXGNWNxtZYupoCRSAAARnjzZwPty0J0sjJTdkVSypf/AFrQ/vjph4p4qTx3ccJj3/a7/hyAMjR2GruBJPHI5JtSDyK8HxoOPro25KTScEAxmQUzDmwSB3EdvgfqGn5TSTrHTjNuEVf0IzE+ayIUCvqQD/Gs0zZy1VukAszj36lGbTqonB9NlP2B7v5U8j+dCbeFpJTOhFgYKTYWRfJH7ZfK3NVfIYgnv0aN0wkRXFVyOR+zeR+4I1Xs1KN6B5CRq0bHzjeFOKAsEcEeR5oizgReFnMcSNR/uyo3/XJY0tdu2RKqoZ1AydlQcj2th41e/QY5ADOBM45ya6Unz6YvsH7c/Uk86p3ltutup8L6sp/dFWNf/wAzH+NMpZDrOMARZFjJJ1Gdrx+AFRCDG4jssrKSpY2QVq1JPLCmBBNnhrJ41Hro/wDDS/ZGb/y93/bVfVYC6xU7IRKvcvmiHUgfvdfyD7a5uulN6brHIbZWAEvetkVz4ar/ANX8aAixlFwJBaBaEdHWIA8UAP7ao3XTlcq3KuopXU0wB9r8EXziQR9tc6YB6agArQxKt5VgACD/ALcjgggjgjRbfvWkOVUCWiUsPWES0lZfUU0VHzN4KssfLEMpB4ujYvjQe26iV3JMkMkSTJGodwKDrlSEgnyGu/Fgjzo3an/xU4FG0iJI8j/MAU/wLA+50dudosiFGFg//oI++qghtiM9WUC177tOMeki6kPOlPxT1FYogDZZ2AVFUsxog2FXk4kA8fTVO52k0RiCbh/zJBGQ6q1LTMSnAplVSbNj6g6N2PRsJGkd2lcgIrOBaoOcRXHLGyeLpfprDS0zlYl9QaYjibWQDfFgCyHE5ICxRlZWH0tWAaj9a961btfheERqHQliLc5MMi3LKQDWN2MfAHGp/FHSRPt3GNuqloz7hh3UCOaasSPBB0x227EkautEMAwo355q9Evt4bJWUTriqdVrSPf8IWTphRy8BVCfnQg4PxQJC/KwoDIeRwQeNDydSmOS+hTKQpbNWTkBsh+oiiPYG+PvpxlxpPN1ONNw6s4UlIzR8E3KDz4ugvHmgNIJO0qxaG3BiULDMYVCyG1H/Mqub59QXwSTdjjn20p66ZnYGGEyKLBa1qwfYE+Pv719tP8Aq6ZQOBTBlPF/NY8D9xY/nRsJXFStBSAVrgVVih+2jIAmEukk6ZsvnHwr8WzMDGMRx8x55q/H8VpnsNy806y5YsgaY0PmxATE/QEa9r2u+AGEjgvny5zu0NYTbVhbpTYB0i6fufxG6YsKEApV89xJXI/egf769r2uSm0aXngvZruPeUm7E39BI+6dxjvb+NC9KHdOf/nN/wDZHr2vakN+twusi48/wUedB9LlyMxPtM6/wqoo/wBhruvawFii76gjdK/iWMmJcSVYOpVhVqefY8HXNe09L6wo9q/6XeSltetkws7KCyWDRoMQauvb9r/nVvQ1I9YMcmEz5OQBl4rgeAFpQPouva9p3tABjrCkxxLmz1YpodZb4v6420lhZVBMyvHzxjgVcH7g5nj7DXte0OztDqrQU/bHFtB7hkBL+idakl3kWeJBWVOBRshXyu//AJdVX6jrbYg69r2n7Y0NqQFyf8PUfUoS8yZ/xBbkXPCPYCV6/wBQCID/AAJG/vownXte1ynZeo3JSrfSskjSKeI40ySv8zJmAJPsVx4P+pgb4okT5f3r/ete17TwpgmShvhLcCXaRy44mUNI3vbFmuzQv6D6AAe2m517XtZ48RVGfSEpnf8A8VD736w/bsQ3/sR/J0117XtA7LDdeOsx1LqZ225jEarjMjNItVbBlAYV4anIJ5vj6a5r2q0GhzoPBcnbXuZT1NMGQnXVZCsErDgiNiPscSdTiiVVAUAD6Af7/v8AfXte1E4XUPr9Agtx0+3AV2S7btqr+oBHGku13XoAwi2EZoEnyPP/AHOva9qzLggrmrNDXtI5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100" name="AutoShape 4" descr="data:image/jpeg;base64,/9j/4AAQSkZJRgABAQAAAQABAAD/2wCEAAkGBhQRERUUExQWFRUVGBkXFxcXFhscHBgaGxsYFxwaGBgcHyceHx8mGhcYHzIgIycpLSwtFx4xNzAqNSYsLCkBCQoKDgwOGg8PGi0gHyQsMCwtLCwsLCosLCwsNCosKiwsMiwsLC8sLCwsLDAsKSosKSwsLCwsLSksLCwsNCwsLP/AABEIANUA7QMBIgACEQEDEQH/xAAbAAACAwEBAQAAAAAAAAAAAAAEBQIDBgEAB//EAEAQAAICAQMDAgQFAgQEBAYDAAECAxESAAQhBSIxE0EGMlFhFCNCcYFSkRUzYqEHQ4LBJJKx0VNjcrKz8BY0g//EABoBAAMBAQEBAAAAAAAAAAAAAAECAwAEBQb/xAAvEQABAwMCAwcFAQADAAAAAAABAAIRAyExEkFRYfAEEyJxgZGxMqHB4fHRBTNC/9oADAMBAAIRAxEAPwD6hsNksSBQNXk6gsgOpVoRKWFIa6Dqs66DoQtCsGunUAdd1oRUhrpOoXr160LKQOu6jrwbWWhcliy1yDbBdLt78VbWH5plPF0luQPqcLxH3NDSWH/iTBJM8K4IyX3SzRiMgECg0ZfuJPArwCfatZUFJxEwVsNe0g23xnC+PBBe8RnESSBbA94xIAJ7q/vxoyD4jge6flfmtHGItltiVoDJWGRNWp51oSlpGyZ67oXa9RjkJEciOR5CurEfuAdEBtbKEKWva9eo60IKWoeNdJ1EnWhFeJ1A68TqJbWhBefUF15pNQD860LKZOosdcOuHWhZdy1LVeuq2tCyvB14gfTVQbU70VlRFtyDozXNe0VoXCNcrUJ5gvLOFA/qIA/31RD1iByAs0TFvAWRTftxR/jQkLQjBrt64BxftrwGsiunVO43aRi3ZVHJtiB45NX5/jWe6x8cwxM6RsjyRjlSWFtl6YRAFOTZcGiAOLIvjO7vdybqSWPJ2HpsnKxBlK0WV5EBSJGLKRjbnjmgKIBOFQUzvZaPrHxYUJSJcZDGXXNLLXaqQgcECwLzo9yiuTWcmmm3WKu5ctEzr6WMwWybXNlEYdQi8gEm2qgNR2m2BjjeJYyr/mo2ZSNCpVZEC8PKWAbhu3yLrRUSRynPGSTbifIH0pAneMfyYUFZLKeZH92fjVA0Drr97J5a1JJdi0gV3dN1K6F2ADSBDER8xMiQHEEoVIHIHB0duZY5rdnEiLLbKJQEEaKe9l28bGgxFNka7bIojR286Q6yl4/VaSJ/UVZ3TCiGVWCxjJzwwxYryxsgkEtP8JMkzH86RGU+orO8CpmB8gVLJbA5WTR5uyQzTHXUdXWNaTlZt3VkWJnYk/h5DHkkju7NbnHcIrEKI/r4B9xWub7oyJFI0Cy+oJaYLDInqJIQUz9IiwA9hk+tEcnT2PpQAW1nYwsTOTIrcmL9OQz4tCMQprnzwebro+QcMu8cuwMWcxwbFEOLnMlFODKcu4jnnxrE+3XJL34GOvukW9BRpK4K4O8bPZfFCPUYTKr+n8in03Fha99FdH+KNzEIleZJAsb+sXGQiCgFC4UCZeCLL5C77hRJLl28kbMshDGw3oybg0VY1G0c2AZGDDHG64PHIOhNxsWQKs+BkjVIVSaEYushiWxuEDD5vNj9wCwOlIBVA5rhdavo/wAYRzLcn5RDtGWJBiLqLISQ15XkBgp4PHB0/wBfK40Oauzs00l4P6q0JFV1ZJJkLdqhSAskZJXjkji3Y77d7NbyJD4CON3jAdqRRizH02TzxGY2IYtXApdPBIafBfUL1BjrNdL+PYZO2Qem44PuOaql4lIJNWEK34JGjh8T7ZiFWXJz4jVWMni/8sDO65qvHPjnSqRYRlNCdQOl+y67BMajmjc1dBgTX3XyP7aYaCC5qOOvE69ooL16idd1w6yKiTr169rh1ll3LXRLqse+pgDWWRmst8SfFhiJSIElCfUYdppfnCEgr2ggsx8XQtuB34q+JfSBjQHz3uclQBSjOhdeV7Gsv7A8WTxkOk7XJ3msZxrlKOcMC5azETeJXJ0jA5NFjdaAE3266/Sq1sDUV6P1ntndizXLCaZmbL9BZVzK4lRbMv2quO7rbrGJUJVVYq4EjTRE5EM65TZRsA3cRyO82D7vtls1McpYhFH5pjvvkDNks7Y8lqBHpihagWONEwwFjLTWJJfTzxIADhVYOjHGyw4IHkge5BedgEjq2yzsn4iH8RJF+gJgRAnaGo+pF+HJ/wBfBXFgtMPOoS/Em8DrFuGjfvNI6SKxJVlQ0kSllEjrwb7lXnWl33S8ZVsxBmHJXOIsFIyBZGGOQIH9JFcdvI8vw5JKC1TBCmCCKdQAtcAH5sbLHgXVUDdAWKwrNFo+10m6X0M36REkOYHrAXTEBnjaSTI4RklgsSkt8t150XH03OJQhidi7xsWjA28JIe2jUkFmJrnJrz5IHGmEWzcp+VE/poA0QllLjO2cOE5aQ8rWbX/APSeRcNznMoXOQFi6vb+mQExyAK1YbEgDIggc8khpJx110Uru0byqC+E0M4SKSQ2Fb1P83JFVpIxysahUs0CSBXPBIu++JI4zuPxWUojMcqxbfIiIsQo9WRQCGMosZGubC6VfFXWgA+3WHlpGYS0a3BR0uOAYN6koJCY5UcHvzWsSQmJGSP6KOLUCVQfSkchCGQYM7tJkUJhZEonWAm/XojnK028+Op5AqoiRurf5yKXL2Cnq5NT0GYUgjp8XWxjWgt71Ldq7SPJOJkDmRb9MxCN1DIXoeoPTnQgR4gEqxVj5G2myLMyKtsCuQwDFnkx9OJmSMR03s7F42kRnKnM0ZtosSwCVJGcyB+HV1fbPMZMZB3Q0XVlUoc6ccJWLQN1gYwg0Eqeo3qs3uWT1nEixq4DsxwieF5MY5GfkOHNKL0fteuT7UoJ2eb0zJD6EjkKCmAQpIZWR5MpIhSA4Bg1qL0AZSSSwBl5Y16TGRnB3LB2fFpAWSPiSv8AMlRVbyOSosa0hUqYwsoV4eY1YTOQUj7UInQBwzvG0Tr3ACjAWkrZ9B+N43amVlto7JbMPHI7LCcGZZpLDXSqSA4y4sBttpUYA7OQsQY5WeIKVp25Z0zv5MrTmsVxqu35jLtuQuXkytGFZwsxE5V127Y4vMTFAqtHHieS4yFaP6R1mfaM0kKsjMJWL+i5E3c3p3GUWONEnYwlkxOTeApOhB2U3NnFl9F6501maMt+YWWVVeLEcMVYiRZCwKUqjMEtdcc6o2/SqhqOOVG5EgyWSMIb59MlhVAAMi3YGQ4YaD6b1kOfRliaHcpKULGEDESyUpkMZKJlZ7WJVuCrX8r78GIpmDj1LxIZGCvGuLsSwsMAWDGwefpxwpMLanYSBdkhjXJUQLHiiMY2jVTTMVjlaiGof5blR6Yo3YCrffC8ZI9MbhBGqKkoSOK8jgfUYmNiMVH7WQda8bBmbKNgtmTEYW7AkipHfyTL3WVLVQN2bhuPw5WIxi+3PKRJH7cWOLe19zUvsfA4rWk4WbXLd1kNz0jH8xEQITI2Tf5cfplo8XUvLCLvhseczWJ50XsusbpPTERGRYZxyFncoRkWWIMUwXnmFgaKjH20dLuEaZ6MSzkjFglFaJDESG6JVXrgg9vnyKh0YBge1S4yX540UDG1YK1pKRx6qhTxyDQBJE5Tt7Q12Vq+k9dTcqhW1Z09QA+GW6LIfDAEj6EZLYUmtMa18v6kXhdZVX0psEF2inyMpGu1W/lEwAW+2Ra4Ot6H8YxSyvAznMNSF0wLWqnEjgZhiy8ABsbW+akbJiLSFozqJOva9WhKVcGvVrtaG3UxHjWWV2OvMa1VtSSLOiCl6yy+VdHhZ2ZslLKwMsi22fALIAWFhVJctzbIDXAB0n+HNGxSNCpQ+pFlk5LMrANO72KUL4sEUKsgUBDMqwmkaLKbAhUHAGAxAHbzgXNXwgvzp36okRmRpGkZ1EZkViqnhF8AJyGZuSLD+RxTzOOsddShXqbYR+ywZmX0jIBeYYLatw9nKrL5X2kjtUjjSXfbaVgGV2ItVmjYjBjiqKpK4nI2CDzzXNMNaKZpI2IAzzBchKGOARcVvzYxAF3YPPPCjfFzE8mFq6BQfVoqQeEcA22QOXbZ4FXwTlxuweN+uuJUdlvqYOysAlKwMhAsdoJW2OJJYcgLfv5trBuTTMkoQZf5VRnGvmVK/UQGYUxWyOCNKtyiuqlJApFg/ll0la7RvWQBsrxDAnHkigQDq3Y7UYoCgZpUKMJFBUEDPGKRR4Ja7v7+VrTkAifwotcQ4DI81d1GcquKtKYGRasBSSxA4kdRxiS1efp7jWN+K+uNPcLNEkcZlQv6MxdVCLjN+XwFycRhRSh2Qn2VdttspRHFIzjGxfpjLNCOC1FGAFglQCSD++sX8SdExEpVVkkMe4ct6npxehEMAygNeSs0TBLokGzwrACN100sysluZCpYqBG+JkeKNZofT4Wd4xGZRSRSRRkfKXMpYXiDqybeCzhiJAajj9SRvSYRytDHCUDlvTmPY+dMZlUih2kdU3mBEifiRD6rSxHcemSzIgh3Gam5My5C+exQzD5a1R6sjj0F9QlI1iaioWNRLJHHC8Skuy+v6LW6+pRNqQwJoV0ypbmdytFC4dHRVK29yyo4O39VVqRhJFJ+X6hKvl2liQQd2jeqheJAGevy5XhWT01SJF2zj8ly6zgMxJFPkgDKC8+Hfh1PWM0kWKyt2p6DIpCxQMFKQzFVUNbj3DRqbs0L4/hRl7C+aMsgDjlWDMHiVUUiWJmYNI5GYJQGyfCkhDUFltz1Fj6vDOzGqeT1EjMIEqiUNk06BGaLN0EaEWGPLaulFr2M7qrkRGWdmEbTToFLOoG3Rw8LSWzGORSKsi9bLcfCO1SkIkCFcKWZmsAtRLkBkQrJIKQqGEjcHmhJvguOmMczq7rI0YZkcGRs/wDNDi5AMpK7cltiLJoaQhrCyU8glkeOpSu7lQLl6AZ/znLM5tVdlMkmJRgA0QVxjWrYtxD3MPSZv8xIjBazsxlQbZ1hCCPsizMduhkBYEcgtV+DWaRolxMbEZqxIW19Sg8yopZkkb1FxjNhgGIVQAB1X4b3EKvLIwK0zylI3KsCkLmMpGUxjkkjaysYxoHNrsETxTBzShk3rIGh9UwLKCJ2k9QmeGjJGZV7/SGLwpmjnt3Iq8WC/S+leoFDlWWdsmiBdpgilA3oO7Ym1a/JrkAMSo18r2m5QhwkTNSvKEh9MrHJHJ6pyt5CIFpQrx4s6qR3UNfVuj78S7eOSPu3Fcg3RXMByjE00dAYspK3hV6DrKVXCY7iAmxnYkBKqoerFZBlDHyOOKoqb5JoXcR+pGysWxC9pEZIyBYFQCvNAAUV8k8kr23LG/fIhyTIsXxQMP1OQApJYAlCDx2888alHMzqqRkd9yo+ZyADiSnBFkEkKR9DR0ihF0FP0bD03kruKqzJea9hC02J7VA+wvkAc37cRh4RKTkwcZRvUYZ1tQuOOSsAwIHN8XkDzfGyBIsQyMmIZ5FZgqlShskgU3AFEWceKA1GREWRr7gyK1iIlWSioW0FVahhV2LB8A60ygBFx89fCX9U6aSFADGRZCFAAKqCD3Jlf+WMvyyQrgMMe4VnOpbOSCMV8ssISJayjwIBAd7BAWZo6J5hJBGSFsddHMLjM7XkimMl6OVe5CrZwYDnLw9+TdO527uDCEEgRwe5VOZOTPdkKq9wDpyO4haNYg81Zj90V8K9fbcK8ctetCFEnFcmwch4DArzRIIZGFBwA8185ErbTcrMWB7TJIGFEACSIIzEmq5gvmym3Y3yTuNv1/byMVSUFsitEMhLDyAHAs/Yc6mRC6Te4R+uFAddrXdBBcA1NdR1IayyyX4YRq8wCNjksTE0SCayZgOSQEvjjgCudOHVY4BBGhdhGFpABQHaXJNAGwSObLDizpMkySAmVmkSM2AFJS7Xk0Dz6n6SfNHnzo/YbgozOkIxmwVOQpyGfzr7CiTxZGJsewpFlzl3iS87+aR43hkZypkjKMoz9MGMSGmIUyKyr8xFhr9q0E8Remldl5bJiqgvlKSLKNiSVAIXkA5C68aAxM7smSK8rNnXLIVRMaKhWNp3ckVZ8+NJ950gmnXt4psebIZo5CovFV7wPeuTjem4Fc7wYgYnrr0TGWc4MzKSHQyFY1sEoe5ZAUyBJCLY+h9xpZtN40js5iuK2wDMPPBEgL4saxYebAxscLZOxnMSgSlTMSpJXlySRkpLWGBY3cmN3fkWpyBwUGHY4xY2wYqr2BiKKSY5Gga4bmwBpgISO8WP2q9mhVo2lUy+ozEDhgGC48BwCCO9R7tdnnQ3XPh8bylMYwZ1khaVAyigsjKUsOqvgwK9t5nTCOGJcgyhkYtjd5KQ+OeBUFbY8sOV4PAJriTuIkyLMEBdZeKxUH800BVA8oeCG4BAoCdwnaIgdfwr5buOiNtpZIJfRyUK+TbiUCYKivJHhkWLbgkWtAZK1ZY8a/pXSIUW29J2DOTG2LKmUhYek6qWUBiossSe3lQutDudnGjLJKzJyrP3FQzoVWNyqnkrieRVArkDXGWn20vrxOtmGRam73VxdoquMaz778Hw9XwNEutZdJOpNhRjKr2AG2YFOAGYtkccWPn5cay4urHDvJBKqjJi6uFBLHFlXksVY37VlyLN1Wuxh5YgHBSxTOzleSaAI44z91FkHyPDVTdLYsGV8CCKVWUAhmJUSq3B96K+OffykSl1AK8bo1cfNFyBGzKSzAcoLxeQl17L5u/IA1DD9SsS9tytyLb07As3IbgWCVIoigCoPfSdapIjTOe7kHJsVyUUtYqBkPcA3VgxzbFhIQ0wTFUcAglUZe5RRK4nMFQTyObABEJpUpOoeGoEr8rAhGaiwHzFKC5UPsQaN8+30nqZfl0F7Y2YkhaX1GRmNEgkWR7qy8kGlug2tqoL5uUjW83YMQG97LYMGJq7BJHIOgel9MYAByARIQUW6IDPkGIIYEIQR5YgfcYtCTUCgek/CUcjhndpQI/TVHdgVjCMmAZG+RTmRGy3VWT41s1nbtzIRlGJPaFJDY8WTSnEkWQe1fGl+zhNgRrbFWOQdR+YSwzDKOFa1o/28nUR1BkNKJHb1AyRlkr8xmW3AYHk+oPJHNkjzrGShrMXV2z3KtDNk5AwY+l8pZjmMiop7agCvgm+DY1Vs9m0MeTlGEduy44lwAVIJcAgjlqI/VTE3YLi2MyCNJPTNN6mYBYFwfUprIZS1N3KGH/oYs2LMWjwJfLItcYVQo5+Unt9iAQT70CSpQbShd5XqFD2uBnGFdiAoLFSMaIVArA4+OODwdYXr0H4Q/iIpAeWBSwMkkzl8nlr7oyCvDFSD4B0/VNn3qzAsVvC2IdQcqA4sDnlfP5g8ga9tsGAUm83Ga12y384ksUSe891XwPfh8JGVCCiOn9cWOOAssvrqfSni7iVbAFwUY0ByHX2K9vF1q190yorw/Kz5BQvcgBPAUAjLDsPI8jLwWF0cKrGBGuKMXkTBbNhsgrcGxk5B5v9PHOqNnB6LFmkQSNRs0UZCLVr7WNHtys+R2kEUkCFVxOoRj4XOuRRTgMSyByFlUMsZbtaiC5EitjYxZRmtKfY6y+9+EzFDIEaT0yDaZ4Kh5xbCLJQGJHzR14Ni9bTcb7P05BGydpVnaiMeaAKEvWZsGqonjkUF/hMbDtdYpMmIWgBHyaZT2yc8HJTXdwOK1oIXRTrOB8KXbPqU0BUrYXNYiZGY52G4WJpDGWHabWQEjI0fGtJsfimN8w4KmKhKwBwQkE9xYB14H6lAH199Jdx04tGGiWRzIr5KSoZiReTMAElHNYsMu4VXgJYlxwLJksTen6qv6eJIoKsiEvCRZtJckJNFgeNTLQulsPX03z49+dTVdfP+m9ZfZQR4RStHGAJC1qoQ+GcMTiwHOcYMbXziPl2PRuvRbpM4zVGmVqDKfuASKI5BBIPsdIbZWLCF8n2P/EiYZCVoSs7v6gwjkKhWqUmPMBB6VFVIlzKnk3Wt78M7tZUyCRswuMEllLHl2lKOoKGwe2rHsarWc23wrBGoq0BDKwRyCeW7jQKAkMvIAAAocHnU7GZSA2bvnJmzmlkJxXlihVeAAQK+VGGrWiy53mSpzbci2amKOiSAvdt24414tSgqh5JINan/h7SyM4UpHgtRk0XDZ5DtYgcBRR80PA51zbzgKpADR90bMxyYByoJZrIPjkcDu/gldPQJBaMfUQMKdj4VmIRgSaFEc+Rd39TMCVzhoc6PVC7fdpAZTTPYCtcRBYKWFMwXnHJhbDxXJ5OjT0c4o3b6inIn3JpgRn5/VVn2A/gLbbSSQGVWU5/mYuvAy5xV1o0AByVPN65Fu5YofnIPcADiQGskIpKWK4AskUPHtpyycG6k2qG/WPDt1Kt30sgxsOkUq2zK6lcjhhnYyDeRYGJsAn21GPfEZZOgbkRhy2JsDLsvkZeQCWHBsA1qrbdUYxDb4F2IKoTRDJVDMkggBDRNG6+prRfTYhE5CTNIfTCEtROSEnghReQyPN/INZzdIIIQY7vHB7HSDmeusoLc7lzHG95/ltiSVLK4X1DziMrwI9mBjH1bFVJ1hAUVjIiFu6hWXpyemSh8SvZiBEebGzxYFNet7UMwaQFUYnOrALFGIc2O0gL5U0bGVgcJY4oDPH67oiSmcMFleIhhhUTLkMFkozkqFyYL5u2XZdLBLoKJmWVdykaK6RymNYzuATZjkGQCh1kAqQcMBkfBFd0+uPJs3TMQ4TsiqVYqRIGzN5nEKRZ5NDEixYDUdT3UX42NGkl3MRAsKzSMrd5xUoc3GQikZQHYemjE0qjVPxBGryoiCbBgqsNy8y2pliYtG86u8SBVIaRceXjHtegJsrljdwqT1xZZUSKT/MjxLOjIASI3Yq6ry3psWUguDktAhw2iD8UBY5XMBd4kyLLGyhJF4KHBDhygZRIFNHmjyV3wTNLsZpp5NuxikUo24jZSrOjsTIJJHUU5tbGKsRHivsNVs+vgw7k+hI5aSUkLGXjIalW5FDIQIwgYCyMWFGhbOsj3bQkSbhpiTNabeN09RhQ7RPulSwRmyl0RSAkePdacCpdWSCJ4m2l5hg7cFswrJGFT1uHkxkZQkbC+A1ADS3Y9NMMySggMJARI8EhFB3ljcyBi0pm7x39yDE2AndqOu7+XdbaNzCUjSQSGUSqeVyRWT9QS2vMqCALAo5KIutYBT6bLISINxlG4WTHnFvTLHBj6bMppAfDcFRfK2XEFIYmlZQXUtQUKqvivggcCncUxPLDmyBpP09fVm9SaRm/KjYBgoDKfV7sY+AoHqWpBvIXwBbjpDogUOJFke0AkVwPmZgiWMQPovmgBzQpXBRbmetugvbnfiekhKMQwNk2AFPcWCm6o41xeQ/gXrO2fnJwGCsY8V+YUA6sCxHgfxkDZogGwbxRNIQpxOCCTGlJXO1y+zNXPBJIBJBAq+IdyrR+nZDsyhf0sDfJS/JoMOPIJHgnWaPEAlqkd2XErNLu29MMTgUJQ8BSjeCDd0SL8rRsc0eZJAvKBHwZEHap4arAqiLyluh57vPFNG6e0ryKfm92YWCKSkwDAj5TdUMTyCaq6fdEBmRY41XOlahRohice0CweRyQxJq61UXsuMgAajhBLAAg9JsiqqcsirAdoKhltiGA/UbHN37cRvSBeNUUmNQkaqGWVSfcjGueKsE3+qwATvtkGiAZHwCVGJPmLN+k91g0P1AcnzwNSGzQKgKn06xpT5ZaUVXgXnRtfax9EmyuGeKVivibrSxALIJGVCQ0bO0SG1LKxdV/SRYjQsSLr5b1nE+Nt2siH1w0iollo6Nei5qb8rPtokkWB6pp6BbWm3HQHklR2Ylyr3Mc1dcg6Mkkqvmyp2KtYxnmwQb0q3H/AA/HpMI3t1yoMqvYcJELlVCwC0hoZDzWGRAYwTddNINY2JlEdD/4kLJJIZIHeQ/mo22XuRAiMwMbtz2KWZvF/WwRqtlJDvoy8BVxCzACwZAMciGfJkIJY+bDA0W86+d9T6UkRVpvOUfZ3QouT7iSZPTQM6qAca25xGQLCzWku/6pPKsTh2ISP0kIVSEQBJcGkReSoZFolm5NhCcdLo4KsBy+mzbVC8QxiUSBoz6bkKQwyPpOPlHN+k4KkmgQfK3c/DyiV3JRSxxoxJ4Ttsxuy4sTleJKmrpTY03+Evi38fIY3WNNykYEl5D1aolShAZSjHn5hy1WPFzdOlPGJIUkYI6qYyCRixZaahiA3ntN+2kuj3rqdjdCbresqhgCUBZiFUGlF5BMWGJU5Ek39aPB0TsYnqmokqpjJIYsvcTSnkgmiOQaJ1KXYhZFaQB3Qlg54oN3DyavtCi+TQ+bwC+pRv6TuFUxKrSK5JV+BkSgAoLRIs1/PB0WiLlctQ6vCFdLsXeMyBQffONlEgF992qg0AKAIIxH768zuxQlzH6sYp43BWVvJPjjt5HIJBP9Glc+66gYy+3iL/KHxeEpJiVOULNi72uaElaJqrq9c6T1ZptvIrIxoSTPSFG2rLIyqUR8S6HBnr5gVlBs9quDBupPonTI6PVk528r7RajAdOAI2YjHJgLVqY1bcqfHsR41F+m4Fls52SzgtRs5DsZsMe7xX6fIPIr2O3eeRotwKwQZqjGnJJHzCmAGJHB5J+3LZtzIJBEMWPOMhHcKXI9vys1Fe6xfPbwbdztJtlQp0+8Z4sYE/f9KjpfQs0V5JGDm+1aCIaKFaosw+YHJubPjigpElkhKiAkhlUjLDlSpcA14DAqGB9gbA506h27bdSI/wAxO5sXcBs2JY057aZiTRqixo1SgKHfyIx49UyqJCMwqxsQaUEiyMAi+LtLq2OklziYVzTp02tBEK8dHSRA0RxvlSQTQIIKnniwSCQfvzWsFuOszrvg6bYvHR7X5LIVCsAxJJ4x455/fW76Ls0eO5I1L5SAqx9QLbsaUMMQCpU0FHnxpf1Db00h5WON0X1D8kSVG7AkOrFKGDDwuQ5Cr2qLFUOA4DKSR75kneWD0QiZsEV8oyjKuaoQBb5RZsAqlWYXkCQT+ubuSWTbiWIIK9RMZVcsSUHBoc9wxGLK7EX8taXGbA/5TxcO/wCUkowSE98qnBAyydvynJQ4FGyRCTbrAjMFUFjkw9OS2/MWSFbYmMMyyMFd7HaCw+ajO6txCd7ffStBLtU27uVioElFpJQ4XNSV7hTUEu8BeBNat6JNMqLBF6bdjSRyuXBClgwLxYDI5SfpYDjmj5TpuVb1CRJ+W7RVFJH6suRTHL0yElQOzLzS8MKyBGrZBHz60iQ4tH6bU6pkvzIjAoQKKgqCDT/QHQRnZchgRF9P0zJIg9MBQhctA2JFhWkK5C7Iok84A1qPUJZGi9FGlMMih48VRUZBgzsMx6ii5M1W8Rh3ALYMNzKqCFn4jCNIFIJUxlakVIzMGl/M9N8eWAI8EBSw2vSJXEcbZALGjOrkYJTIcVChg6lMowpY4hPJvu03SgQLIrZODIqUiqs8eVlTco9OyGQYtz6ai6YEvf01pOoRo0TK4tSK483YorXOQaiCPBAPtpZ0zpaEzLJGjAFUAIDLhgpBAIAF2QeAewfQaH3vTpVjJgaSS1wpjdKfLKxOeQHgEm/HHBAMExKRpc1pJHGyZdH3Ub7ZaIpVwceaZRTg/XkE/cG/fSaHpvqtIoDRqJCVYd57W4GbHtUNdIvtfPJGnkfTIHVfy0ZQoA44x8gfcc2AfrfnVPRIMIFQf8stEfvgxUE/cqFb/qv30Q7TJCzqfeQ1+IukyI23lwLESNyXbuSSMGh25CmHjivrzepb3p5jUCM5oSMkbk0GDNgeALAIxqgTxQ0Z19C/o+mucuZYKCAcMWViSfAsr+5CjS3dbhyrx+m6yemxIelCiiLysg+9Y349rvV2nVDvdedVaac0wLbZ68/dMt11RZihGbRHuLrkABRKkeGY5BTS2a88eQuoKWjKkhSO8qoBVe28V8WfUUNwfckgA6P+IZQsaIguiaUC7jRe4kDkKBjZA9wB51ldr8SqxISyUCtmiTMVdyT8gjuwF7jZFsOavUW8l3uBmMqjawPbkqTWKGgvEnccS496IY80MqQXyDVX2UgKLvtGQY24Ne1qT28ePNHXdvvV3K0K7k7Go5BWpshf8jn3zBHBGozbHJcWfMZM5xWwU8m0LAct3MS3hh4OiQtOyA6ztPVKgBwEEvFhiUkX8xPzVbz5F+CpFigRlusfC3p5yctEzoVxUyXk8XGUzUjGpOWXHypJBFbNZGVQqOcRiSWZu9eGoNYLmmQWLqyR9dDP0z1LU9qnJCAq9oOSsDYJs2Wv2J58AkAq2vSvnnR52jdFUMSMVKrEcufTQrEMsVYzIi5rTkykkEWNfddntttuUWWJQVbkFCy/uHwI7gbBB5BvXyb/APiLocplURO6RO0Me3uMODMTCppwwcoFa7AZlrtUHbdC2wghDTRIzSkGsEjCFUjjKqGbkUoNg1ZPAFXnAk2TPc3dNX+DlkT8yRy9qwORxDLVAJdhARdZXyeR7Ynq/XtwySbUWfU9ePHu7ihdGSKRkZnRCFZrOTLIEWipt70/4i37mTbAbWTcLHG4eN2K1ILDNxiPrV8kilIPDT4T6PHGkkMsKid2keTMBzMjSMwcMbyWmAIvta7HIJTzRAEWTrY9fgl2y7hZEEJUNkWAVOPlJ8Aj5a+1axk/UyNxuSEaMbtGUJKrI0iKjAPEG7Vy77yF5SgsO3ujN8OjbzT7iBYsNnIrBGUE9sSsyK9XGFEp+pJIJ5UXf13e7iXdAKkaPCyQYM+WXrNHI7EgLY9NEIrkAt7mgwaCfNLVdoYnVytMDCpziX8wScZ5crHkLA92y5rt880d07YiVTLKqmUkgMt9gUnEI3DL5JsfU6oO5ZZVjVgZJjYcKaWJci1LyLVjiLPJkUm+RouPpMiZenuGAZsjmiPRIA4IwoceOdMXW4LlZTvxvcW9Pt/qiYGeRYnbNAC5PKuP0qGKUDZJIIxP5fg8nV7dBjqlMi/SpXNe/wArll88+PfVUMUkMpd3EiOEVjhgUxypjRIZTlR8Y8HkWQxg3Sv8p8EgggggjyCCAdTkjBXSGBw8Q91mJknj3MhDgELGCF8SLR/Mxa6a8l8nhBzq/YPIpWFcXWb1GJfIlTwXsAgnIsTVrRJr6aMn6cm43TF1DLFGi0fBZjIxBHg0uJ5/q++ro+nxwzIUTHJXjAHC5WjABfAYhW5A5wF+BqpeIiLwuRtF+suBtP8AfyPuhN/tD+WszxuFt/UlQcsFI5QCrYMxBBBGLcE1Y6xsdpK+3EaI+eCKgNf8twHVivcUYjsYCxat8ujuodaiWeNWZSVzYgG8GCgKW/pPcwBNC29tR2UZeaYRvUZCk0oI9Ul88SeLxEd8EX5Fk6SDF1cPbqhpnksdt3a0UKXSRYlhgAlYKYcgYJJ3AKqAzm1sAqwojFSdF0MrupXZmQToyxiBRNmrOc0YypiAoMR7xZLUGxUINA4kaGbbKlmNAiuXChiVtHBU5Kbo8Cwy8ex1UuLSRmMurMwRi/qFqUNIVJY9rUp54vLx4IyfXCE6DsXjQS0kJWIrMZSZmdlYl5GIk4OSuxORLZ8/Kp0v6Zu2giidGYOwUenIrrG4Y36YDDtxZzjibHynIa0u+2HpCIZt6KyKGQ0Ri1rRYjMqJGRiCx97sab7jarIrKyhgwog+4+h0WuAyJU6jHvs10ELKxncs5ZXVbGJTEeniCx5sWCMm5+nHPFM4OuTB1jMAzItSHGFLiDfkjll/vq7on5ZaBx3p3K3H5kd0Gv3IsKfpY+uvPHe6/KMdxx1IGvgyMClAfaNzzXDL9dUe9sxpELloUXhod3jpORb1yD9vhQg9aCJUEWRQVmZFxKg+929haHynx50rgZ3xnlB/MRWAVnXFbalyRhZphyR7gcDTqXesG9OTFZHIEZHKsOMioPNquTFTfgGyDwLN8POsJjilJGJULJV0bNLIgBXzxYavt7IwgZV6zHuu2TAxbKt6Gqq8q2WbO8mNsyMMkyY8mgSovxjqze9u4VwC1RnIL7U6MDVg8gMKF3X76D6D0gENI3qLJkyEZ8qFbtBUEoeKbnLhgQedUb/AH8u3bhTJIQVyZlVSt9rXwoNsMl4J59lGs4AvOko0nOFIGoIv+bLO9ddoRGqSMsjQKSpQs8iMQksSlVOMaxoz9otQpI8sTs/hrZxR7OBIVVYzFGRiALtFJY15Y+SffWO6o8sBSWN3Rlao/VIplWEquSBWsJ+cCBTVIWNkBg3+GPh112sbR7qaISRo6xxrCUQMoIoNEe6iMmXAM1tSk6V4sr0nAiAk/xAg23U41ixHrRnNSeE9SWJTIv9LNi1gAhsLoEltaTcdGWKNWqyoFlRVkHLhRwObPA1iOjbEzb2YzNt5DDK3fOGAnMPqw0shLYHFi7juorEQMRwVu/i+wSMvQKhTFIGLAsCO2bFgz0ynE54rbEk4ppoMrPaImEf1DotocZ3R2QgsDkwVaDNRJYKGwOAIFjxRBBfStiQqBivKxjICrY4EsoDEr7m+AbYnxYnJ0h/TGblpLDM2RGR+ld0YHJoYED/AH0MJpMpUUjJEQSE+PTkUXI3Ncop4vzmbI1pBUCHNyi9xsCwj4ioqUDZVyDYcgDzS+RbDL6XoefeQqADGjeTz5B+UhjiVJ7bJH1/kn7ndqx7BiBjibYHn5nGagUsZNE2ps34GoLuIiafM4gBQwYUDZsDzRv3+l+CNEHipuFzpPusr/w76ZNE7tFJHIEUXA1oxjkJkBsDFXDeTTLeShguNMPiTqP4l0WWIxpt5rdcx6jMKDKjChzExYYMSbFlTwSOpfDDyWzB1CLaMsmUoNtYUhrxIw7QwIIrn2C2fTWzCFVWSVAI/S9NQHwe3YEk2AMi/cxo+QK1oEyNlbvyBiCVHrW+2hQfhEVacCSlCK1q3a8T16hsq1spxxu74LHom1CbWwrh9wxl9QlS2KjJeWJNhUCqDf11XvOirAQPyjMR6gOUmTLGIlKgdxYBRf34FXzqzYGdjEs4CEqwUgG191aFva0ONEDEcVydFokQFCq92qXbD5RnTXEW6iErJlKkiAk97G4yq8+3Y1Ae+tS70CaJ+2lXSunI0b+oBJk7g5hT2glVXxVYgcffUz0kxd0EjL9Ukd5I2+3cSyfup4+h0jy0lWoNfTZifnr1TMGxyP40q6ZsXwOM8gp5QoODgKJHVQualqCgAc1xqL9QllhkVInWWmQU8eOXIBD5WFvnIqDXNXxovp+7XEKFwKAAx1RSuPHjH6EcH2OpwQFfUHEQqYJRtAqOexjQlPBaQn/mWfmY/q8E9tDtuHWy00EiCItkpC22Js8qwoEqQQCPBFC61d1Leg/lAMzEoWCV2qHViWJIC8A1Zs+wOq93vnTFUjFkquLuoyFqpKquRNA2TwABphJMpHQAWzZAwbVniEcMYVQuLB1wTxRUgA3/AAK58nVW1im2JAkaIQMxCyEkiN3/AKgaJyN0Sw5Ne404g2pixBbKR2vyQtnk0t0FA8DnwOb500Ivg+NUdWOIsuWn2Ns6pOoe3skD9Jk9QsZWDMCMgK45K4gcUCxPN+fPile+6gbimQRBo5CrRhyFY20TsWPki78Ejmy3s56tsvTwMT+iHkVHCAUQ5xtV8K+RAyH15BoUa3SkMRj5C8Y0fkIAAw+lVde5v66AeBlUdRcZDTG/GeHXylvrSbsPDITCPTJeh3kN29makUDzlz+mqu9OdtvMji9CTzQ8MP6k9655HlSaPsWSZ7iZzII1DRM0ZVm4fxmFNClYYuLvnG/fR7TRblTG4XMfodRkjUQGCn/ZhwfY6D28P4npVMgzPMRPX7VHVtzG00QJIEbMzSKWHp9tYs6/JlkLsgUvPto+TalAGiC5C7DE94Ygm25OViwxv3B82Bek7hHjwUAGEtCyj9LIcSPrzVgnyDeoxTNCxiUoUUKVzLWgJYenwPAx4JPAYDmr0sbJ9QA1Hf7KU2/zwcRsBFIxkyoFQEkjbEAnIjO/oQCQTxbW9AdKfhsgBITk9eLoAFTQ7SqijQPBvkHXN90/8tgjyR8WMJMQK5OJJpeL8UBpTmFRpMSqIt2/qyOsLujBFDK0YsoZATTuvFMoDe+P0olb1beqVzsDGTuzUgJQLYSZcKxHA55LLVgi3G06mmC4xyqgACkwyAAeB7eK9/Fc3oTc7nvkCZSIy5MyYtg7AAY3wwKAEi+OPZuHAvhScRGVmut7kCFL5VNwrGEUjlFXNzGAciSpk8e7kWK1HqHUJAvo9N3HqRshVI0Cl4WrtjSRvlAUOafujCeaxAYQbIGB2DkS3h6ZxyCrKTFjiQ2aghlcNWRPB8aXzqdvL6kVgI4ZMVBBzjtlEeSjuLZdpGVkiuy6bqVKppAm89dcEV8QdViGy/DQRsMWRMHgciEp+cqsGFNIcABRa88rIPc6MGzfZY2g2gTAkkBVSqIa/DDmwecr99Zbbdef8S28eOIBYmDJ6qA40mPpSMB6j9jZJwFEigGydWbLafjtzJuFWKMkpaPRLUmP5jJTkMpBK2AcVFnm10wulzmkQbyhOg/EU4iWKZHdxaLIyMPUwEfYcQylu4qWyUDHuxY1p/0ybKR0chTPkz2VDUBgQoIog2qL5pRfJ51OD4eSLcBFaNWkWzhEsZCIAKiVeKyYfMGPcSS2IGiPwqwo0aK00hBONDJxzWbHwBwA5Pke540fDhc7zULpwB7lHTRl3OABAWRGJYisq4WgTYF349h+y2XpiTnOeFJSLQEnjtPLKa5BJrnntN6a9IoQIq8hFCmv6gO6weQcrJvnnnQMW3jaWQsoYEIbC2MqIYce/AJP+r3rhAYTvEweKo6Vuppi8ZdFKKtuvLkHIXgTivynnkX7caZL0KAIFEajHwQoyv65/Nfvd3qqToyqFMKojobU4/wVYjkgjz/B9tcPXG9JmEEhdQ1oMatbB77qrH7/AG9tZx1GWpaYLABVueOevyh9uVxkAUSyCWRCTyyhXITMr3ClqvB4v3vQu22vrwtBamGNkVSsjBlChWAtOQy8D5ge0X76a7LpSGO5AkrOzSFsB5c5dt8gDgDm+PrqneQHbt6kSBlcorxLQJPCKyXS3VAg0KF3wdMCMb/lKWEw7blwM/r8Iv0TEGaIFx8xjZzyQP0MxNGhVHg/VeSfLvJHUVAwyFhmdMQDyC1Nn49gv2v30PuotyY2x9MllopdEXwcH5BOP9QAv3A8G7PfLJYAKsvzIwpl+nHiuOCLBrzqceq6ZExhA7ZjtjjLRDG/WAxBJ8B1s4+wBHHgcaj10pKhRQ7MGCM0avmgJGWEgFBq5IyHF39NNN3CrIQwtaN/t76C+Gosdsnk3kbJsm2Jsk/atMCI1bhSIcHd2MEHzHUqUW/gh/LA9M1YjwKljYHb7MSSBYJsnzqa7B2kEjMEIBAVADweadmBy5F8BefrqPUEymgVvlyd/wB3Re0H+Gdv3jGmekmLqobNjgJbsLeaVm8xH0Rx9VSQv5/UHTj2x000l/GCPdsLGMigNyLWRaCkj2DK2Nn3jQe+nF6zpsiwi8cUN1XbGWF0HzEdv2YcqR9wwB/jVG06sDt45WI71QkjkWygkCvvYr7fbV3UN6IoyzGvAH3J4AH1N+w0H0n4djiVSVGYJawKom/7nk8nTNAiXKdQu16WZj24flX9HmDJIwslpZCQQVI5xWwwBFoqNyPDDQ3XunCeJ7RS0dtGT/UvcOfNGqNfX60dGbzaMGEiGzWLIeA62SBfswJNHx3EHzYrfqgZSkQDS+MGsYHz+aBZUVzf6uMSbGsJmQi4AtLXf1V7LpO3kjR1jADKG8sCQ3cQxBthZPDWNebpAhtoFAvkx+zHjlWPysQAOe00vj5td6HOERIGBSSJFUq3kgCs1I4ZTXkePBo8aaE6ziQVqbGlosJ5cVnNrHPOyyxOsKJ6kYzjdnbuW7UlQKdGUXdd314J367oRsKjnBq8SY3IsEgA2psAj5l86L6LLlGzVQMs1D6ASuP9yCf50aToueZhBlIFoIJ9/wAY+y5tN0JFDJypAIb397BB5BH35u/ppNNvo4J3QHAcPQUlSzFy47QaJIVq4sux83oLre8khnqFsBKMm8EE+CQD4Y8dw/kE86szkVlRLUMbZl5Le57vIPnnVW0gBqOCuKp2sud3bR4mm9rcouPm3NSRI5pI7ZvLvmFdBxjUasQASbyryPTJFedD/wCHwpufy5ZY1VRZzZkWRsUU5SZKCUJFE8gDx7s9/se13BbPCgxJIUrbq4VuMlYk39LBscan0DZqNuhIsyKsj5cksygm7/8AT2rSl4iRKs2iZDSBOZ6/1JYumq6RN+Hi9SQvRQgV2ucWbgiuRxlQ4oVpgrA4I8bxksodwwULiOFBVsgrUE9vmF1wNXy7eKDcLJSqJQyeOA4GYKjwCyhw1fNinuORdrvDIi+rEULfNmbADXatftzVH20M3VNOgZVnUJNpH2tGjvdYhAzk+fNFr/m9VdI3I28SrKrJIQSwkYFmNn5XJOY5qrscChxqfwxsE9MSm2kLMM2JZqBIC5GzQHGnUqKwKsoZT5UgEH9wdZ5DfAhRa6oBVsJFhy580r222WWWZmBKZhQjfKWVEDMVPBN9vPHZ9edX/wCExjhckA8KjlVF/RQaH7D6nVHQI8IfSPmJihNef1Bv3KsrH7k++mA1Mkg2XQ1gIuEB1HraRJktMSBiL+ayBY88C7JrgDXo92sMP/xGJJxQi5GY842a8n+w1dtOlRxLiiheKJAAJ/etV9LiAkmI8Bwo+2Ki6+nJuh7k6Nrwp+KQTk/bdR6HKFQRMalFsyEVVkk4j3UXQIscal1rfCH0nYgL6oDX/qVkBH1osCftZ9tEdQUGNj4KqzKfdWANEfe//b30v2IEixyO5kOBqwoALgBqUKPI45J4P30Rc6ig7wt7sZ266nknWguqbUlc0OMqA4MBfmu1h7qSBY/nitBmZ4cEhCyK7HEMzWgq25o2o+nFZAX41LqH4rDs9NieCvK1fFhiSDx9a/7HBt5lF1SWkEE+XX7Ubl3MIVj6OSdzRtkSSK7bWgPfnn2++ur1gQKqPG+drGqojFWaqUIfHIUmieArWeOTOmlWjXGwF7Sp8gqSCD971TvSfxG2B+UmU39XEZCj/wAhlP8AGjNyIslAhofN7CfNVTrNuCoCHb4MHzbFmseyAGqI4NnwSPfVH+PP+JG2cqpxv1FHzcrwA3CmmHPdzpzMT9OPqP8AfSzrGyiNF1UsaRCRyhchAQfYAtZ/Y6LXAmCElWm9o1Ndfedxwt8xKZw7JEUgAUbyLUb+pYnz970s6bsTLkwllEJP5SBheNAXnXqBSbIGXgjx4F+26TH8pDyACvzGZga45VjR/tqUUY28qqvEUvaBZpJACQFvwrKDx4BUV83CzmCqQYGoADz/AEFKToEJqlxdWDLIKMgYeDm4Yn9jYIOrtluX9R4pKLKFYMooOjEiytnFgykEWQeCPNAytK8Wl3BKEiMKY5H8EsjnsjPnyzhm4rEAWbKqL5VSNMaU0lHHP++lnRWMhln/AESsuH3VFCBj+5BP7Vq5+ixeVQRt5yQBT/JA5H2Nj7az/UdtPtIB3s8MQsODTooHIeqyHvf2vitUpta7wzBPFc3aaj6UP0kgTjjt6ZV/xD1dWHphWzBtHHayMP1qT7C6P1FiiDonpku6kijzaG3RWMgVuLAJX0sqJv8AVkBX6b40lGx3G4GeIXtIVpbBaxXyjkeeCfFn2J01+H5sIljntJEJjYNVN+pcWBKm0ZTXnk8carUa1jdIgn3XJ2arVq1S9wIaRabIyALt1CobW7ObD8x2JZijE1mzEnGgpY8Y8nTEOHQMpsEWD9RpL1/fxCJlOJZqWNTR7mIVaH2Jv+NWRfC0ONU6k2WIle2LEliwvEliSTxyTqGm0usu8VSSWsgxzj0wUMOnR72V2e8YHaJcTyWpGYk/Ymgv7n34Ml208QJWQOBzTKAa/gf76mdiNspeBBwBmigXIo54PHeLNE3d0fYrPezxzbd6clGU9yGjX2PkfzVe9afWcC45qTqLYLnWfmQY/oHkgk3Uu4DGWtvEpZGthkxHHax4Uc+eSfavOupltYgyP6sCKPmNsqD3DqO4BeeR4HnSGTqjiVEDqzH0w+RJGbIEJvwT+WCSDdn76cdX3Xp7eZWIUULWxa5MMyPeiCx+3PtqppkEWzt18rlp12uDjJlu/wB9rRyhXSgT4yT9sYAaNL5sj5mrwaNV7c/XQ46UWnEbNlBgZFU+cslUqfBoBgRz+r20/MK/0jjjxoDcUu5gAHLLKv7LSt/9yKP51BtR2Au2p2amfE4SZE8/Plywu9F2QgEsS8KJC6i7pZAre/NZ+oP+nR0jUDXOoy7fIgglWHAZauj7cggjgGiPbWa2vVdzJG6rGv5bFBKG+cAcOEr5q8gEiwdAMLzPynfUbQAbHGAOSI2KzM+4ZWA/NoK3K8RxKaI5Hcpvkj7A3rsKPLJIkshBjxr07QEMPJ5JPcGH/T99D9D6kIlWB2HbwrHgjkmnB97/AFe/vyeV/wAQSyyur7ZGbgqzKODR4oki6JbkcffT6TqIxzUBUBphwvy/XJaDa7z0XEUrKAwJjyfxVWhY1fkUf/bXen9RUMykGmkcpJxg/NmjfnyOfON6p6cwkmcspBjOIDgX9cvJ4N+dMtzH2kYhxRpSAQTXA5++ldAzwVKWpwJFgDb/ABC72Vps4oziKKtJ/TfBCj3P39tQ9VISExUOaWONT83F9gPgAA2fYLz7a70ySKLbxDNFBUEWQtk+TR/1X+3jUWlMu4XEDGDktdkvIpAQD6YkMT91H1rERbZOL3JufsohzBMGmZQrx4LV0jKxcqWPmwRRpfkPGnKuCLBBB5seCNUrTcMAR9CLH9tASfDygho5JIaN0rWv1Iwaxj9hWhZ2bIw9n0iR7Hr2Q0fUWSeeNI2kYyK1KvChoo6yckKDwTzq6Daz+sJ5MWpCgiUfKC2RKsfmY0L8A1Wiejm0a/mLFmP9RNC/7KB9gANHhdM52m0JGU+8GokxkDheVVDIXFoRz4Nf9v34Ol3UEeTOCPEMApaRrpG4daA5JsBuSNc2GxWRpi+TK0pIQntXwLC/UkZWb88Vr216f+GYqpBSZ2IsE4seQpN2wK2AT9AOeNYANPNK5zntHCbnlf5R8O+FgNSliQGBtGIuwG83weCB4NXWqd4PxBRY3rBxIZAAwFBlxWwVJIY/WgCfONx6oIxC0RwylBRIzXc7dq0p+jEEmuKJ9tNT/fSGBcLoEnwlBiCSNCVkMhFkBwig/QZKox+lkEf+uofDn/8AVh5u0Vr9yWAZifuWLE/e9MK0v6S4UyQj/lsSP/pkuQH9si6//wCZ0JkJtIBCZXobqW39WGSMi80da+uSkf8AfRGgOtdSMERZQGkYhIUP65W+Ra/ux/0qx4q9ACSmcQBJVmzQOiv5zUN/DCx/sdDzUJwrURLHjRohmjJaiD74uT9wh/p0VsdqIokjBsIqqCffEAX/ALaj1CBHQ5kqq92Q8oV5DKfqPP8At4sawykI8KB6p0+JYS6RoGjKyrSgWUZXCggcFqx4/q01XSL8RLPtCrQsrSpjwQR3CmPkYe5F/bm9GdC6gXiVZDU6BRKpqw1cnjgqxBIYcEfzTuad1Om5s+EWI4QmV6yvWukKN1F6ZIMpZpVslSqoe4r7W+I+/P8AOoZwPOlW5B/GxlRf5TiT7DIYf3Of9jo0nFpJHApe1Um1GAOE3Hyrm6askeDICpHuB/8Ao0D8P9PSnSUB5InKEuASV/Qxv+pAPtwRp+p0q66rR1uI/nQKhX/4iMwGHJABya1PsSb4J1mvcfDOVn0WAh+nHwo7/OEIqMAjPHHZ5ZAzBAEHKnyBz4H1rmf+D92bSyuwBC9+NAkE0FAFkqvJvwND79ZyVkZUCREsY7tiQBT2ODj3UP2PkDTdZQVDA8EXf2+usZAsi3S9xkHlKU7Xq0xtfTyaIlJWJxDMPHp+xJUqxHAF1YOqumyYwpFMjRs3BsiixN0HRjR9hyPpozojhld0YOjyyMrA3701kcfOGr7Voje7VZEZWAIYUb/9/P3v2oaDj/5hFjCYfMmPTqyS9elQvAjsvfKtqSOQodxwfIzRf7aNWEDQOz6ajQgPbllAcuSxLLd8nx35eK0Pup5YAoEiMpvH1EYsKrgsrAHz5rW0g2CMubLnDPBO96mMsLDi2KH7gqSB/canut0SypHiSwZsjyFC0CaB5NsABY97+670RvQrNxEGyWrDMRY9+QOdBbCFE37Rpl2RAdx9w2Rr+Cv9tUDZEHIXMapDpAs4gT+vILQ7XYJGpAF5EsxbksTySf5PgcD2GhZumBcjCFR+CAAFDHntcjyD458eRplegetMvpENZyIVQpolrtaPsbAN/bURJNl2ODQJKI2k4ZFf5bHg+QfcH7g8aD61KXxgT5pPmo/KvudA9N6GyApLJLMfOTEUL54AFAX/ANtXfDnTVjfcMCW/NKLfsAqkj/zE/wAAas3QPFOFy1O9fFOIBsTN+e26bbTaCMBR8qqAPc8e5J12Tdd2KUzD5uflH+r6X9NWnQfSoVQzKoIPrOzX7mSpAf2xYD/p1KZkldWnSA1tkLtUljklMkeSswwMRB7a8MGIa8r8WOdWQN+LXuXGNWNxtZYupoCRSAAARnjzZwPty0J0sjJTdkVSypf/AFrQ/vjph4p4qTx3ccJj3/a7/hyAMjR2GruBJPHI5JtSDyK8HxoOPro25KTScEAxmQUzDmwSB3EdvgfqGn5TSTrHTjNuEVf0IzE+ayIUCvqQD/Gs0zZy1VukAszj36lGbTqonB9NlP2B7v5U8j+dCbeFpJTOhFgYKTYWRfJH7ZfK3NVfIYgnv0aN0wkRXFVyOR+zeR+4I1Xs1KN6B5CRq0bHzjeFOKAsEcEeR5oizgReFnMcSNR/uyo3/XJY0tdu2RKqoZ1AydlQcj2th41e/QY5ADOBM45ya6Unz6YvsH7c/Uk86p3ltutup8L6sp/dFWNf/wAzH+NMpZDrOMARZFjJJ1Gdrx+AFRCDG4jssrKSpY2QVq1JPLCmBBNnhrJ41Hro/wDDS/ZGb/y93/bVfVYC6xU7IRKvcvmiHUgfvdfyD7a5uulN6brHIbZWAEvetkVz4ar/ANX8aAixlFwJBaBaEdHWIA8UAP7ao3XTlcq3KuopXU0wB9r8EXziQR9tc6YB6agArQxKt5VgACD/ALcjgggjgjRbfvWkOVUCWiUsPWES0lZfUU0VHzN4KssfLEMpB4ujYvjQe26iV3JMkMkSTJGodwKDrlSEgnyGu/Fgjzo3an/xU4FG0iJI8j/MAU/wLA+50dudosiFGFg//oI++qghtiM9WUC177tOMeki6kPOlPxT1FYogDZZ2AVFUsxog2FXk4kA8fTVO52k0RiCbh/zJBGQ6q1LTMSnAplVSbNj6g6N2PRsJGkd2lcgIrOBaoOcRXHLGyeLpfprDS0zlYl9QaYjibWQDfFgCyHE5ICxRlZWH0tWAaj9a961btfheERqHQliLc5MMi3LKQDWN2MfAHGp/FHSRPt3GNuqloz7hh3UCOaasSPBB0x227EkautEMAwo355q9Evt4bJWUTriqdVrSPf8IWTphRy8BVCfnQg4PxQJC/KwoDIeRwQeNDydSmOS+hTKQpbNWTkBsh+oiiPYG+PvpxlxpPN1ONNw6s4UlIzR8E3KDz4ugvHmgNIJO0qxaG3BiULDMYVCyG1H/Mqub59QXwSTdjjn20p66ZnYGGEyKLBa1qwfYE+Pv719tP8Aq6ZQOBTBlPF/NY8D9xY/nRsJXFStBSAVrgVVih+2jIAmEukk6ZsvnHwr8WzMDGMRx8x55q/H8VpnsNy806y5YsgaY0PmxATE/QEa9r2u+AGEjgvny5zu0NYTbVhbpTYB0i6fufxG6YsKEApV89xJXI/egf769r2uSm0aXngvZruPeUm7E39BI+6dxjvb+NC9KHdOf/nN/wDZHr2vakN+twusi48/wUedB9LlyMxPtM6/wqoo/wBhruvawFii76gjdK/iWMmJcSVYOpVhVqefY8HXNe09L6wo9q/6XeSltetkws7KCyWDRoMQauvb9r/nVvQ1I9YMcmEz5OQBl4rgeAFpQPouva9p3tABjrCkxxLmz1YpodZb4v6420lhZVBMyvHzxjgVcH7g5nj7DXte0OztDqrQU/bHFtB7hkBL+idakl3kWeJBWVOBRshXyu//AJdVX6jrbYg69r2n7Y0NqQFyf8PUfUoS8yZ/xBbkXPCPYCV6/wBQCID/AAJG/vownXte1ynZeo3JSrfSskjSKeI40ySv8zJmAJPsVx4P+pgb4okT5f3r/ete17TwpgmShvhLcCXaRy44mUNI3vbFmuzQv6D6AAe2m517XtZ48RVGfSEpnf8A8VD736w/bsQ3/sR/J0117XtA7LDdeOsx1LqZ225jEarjMjNItVbBlAYV4anIJ5vj6a5r2q0GhzoPBcnbXuZT1NMGQnXVZCsErDgiNiPscSdTiiVVAUAD6Af7/v8AfXte1E4XUPr9Agtx0+3AV2S7btqr+oBHGku13XoAwi2EZoEnyPP/AHOva9qzLggrmrNDXtI5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102" name="Picture 6" descr="http://t2.gstatic.com/images?q=tbn:ANd9GcQMfsVTdszKDtTzTK-YaHSDoCMDbjC5mMZ6epcjPmOeMuJ5vijuwg"/>
          <p:cNvPicPr>
            <a:picLocks noChangeAspect="1" noChangeArrowheads="1"/>
          </p:cNvPicPr>
          <p:nvPr/>
        </p:nvPicPr>
        <p:blipFill>
          <a:blip r:embed="rId3" cstate="print"/>
          <a:srcRect/>
          <a:stretch>
            <a:fillRect/>
          </a:stretch>
        </p:blipFill>
        <p:spPr bwMode="auto">
          <a:xfrm>
            <a:off x="755576" y="0"/>
            <a:ext cx="7524328" cy="6762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p:cNvCxnSpPr/>
          <p:nvPr/>
        </p:nvCxnSpPr>
        <p:spPr>
          <a:xfrm flipV="1">
            <a:off x="4355976" y="836712"/>
            <a:ext cx="1800200" cy="79208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3995936" y="3429000"/>
            <a:ext cx="720080" cy="79208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6156176" y="548680"/>
            <a:ext cx="1472583"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800" b="1" i="1" dirty="0" smtClean="0">
                <a:solidFill>
                  <a:srgbClr val="FF0000"/>
                </a:solidFill>
              </a:rPr>
              <a:t>PHLOEM</a:t>
            </a:r>
            <a:endParaRPr lang="en-IN" sz="2800" b="1" i="1" dirty="0">
              <a:solidFill>
                <a:srgbClr val="FF0000"/>
              </a:solidFill>
            </a:endParaRPr>
          </a:p>
        </p:txBody>
      </p:sp>
      <p:sp>
        <p:nvSpPr>
          <p:cNvPr id="14" name="Rectangle 13"/>
          <p:cNvSpPr/>
          <p:nvPr/>
        </p:nvSpPr>
        <p:spPr>
          <a:xfrm>
            <a:off x="4788024" y="4149080"/>
            <a:ext cx="122413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800" b="1" i="1" dirty="0" smtClean="0">
                <a:solidFill>
                  <a:srgbClr val="FF0000"/>
                </a:solidFill>
              </a:rPr>
              <a:t>XYLEM</a:t>
            </a:r>
            <a:endParaRPr lang="en-IN" sz="2800" dirty="0"/>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800" decel="100000"/>
                                        <p:tgtEl>
                                          <p:spTgt spid="4102"/>
                                        </p:tgtEl>
                                      </p:cBhvr>
                                    </p:animEffect>
                                    <p:anim calcmode="lin" valueType="num">
                                      <p:cBhvr>
                                        <p:cTn id="8" dur="800" decel="100000" fill="hold"/>
                                        <p:tgtEl>
                                          <p:spTgt spid="4102"/>
                                        </p:tgtEl>
                                        <p:attrNameLst>
                                          <p:attrName>style.rotation</p:attrName>
                                        </p:attrNameLst>
                                      </p:cBhvr>
                                      <p:tavLst>
                                        <p:tav tm="0">
                                          <p:val>
                                            <p:fltVal val="-90"/>
                                          </p:val>
                                        </p:tav>
                                        <p:tav tm="100000">
                                          <p:val>
                                            <p:fltVal val="0"/>
                                          </p:val>
                                        </p:tav>
                                      </p:tavLst>
                                    </p:anim>
                                    <p:anim calcmode="lin" valueType="num">
                                      <p:cBhvr>
                                        <p:cTn id="9" dur="800" decel="100000" fill="hold"/>
                                        <p:tgtEl>
                                          <p:spTgt spid="4102"/>
                                        </p:tgtEl>
                                        <p:attrNameLst>
                                          <p:attrName>ppt_x</p:attrName>
                                        </p:attrNameLst>
                                      </p:cBhvr>
                                      <p:tavLst>
                                        <p:tav tm="0">
                                          <p:val>
                                            <p:strVal val="#ppt_x+0.4"/>
                                          </p:val>
                                        </p:tav>
                                        <p:tav tm="100000">
                                          <p:val>
                                            <p:strVal val="#ppt_x-0.05"/>
                                          </p:val>
                                        </p:tav>
                                      </p:tavLst>
                                    </p:anim>
                                    <p:anim calcmode="lin" valueType="num">
                                      <p:cBhvr>
                                        <p:cTn id="10" dur="800" decel="100000" fill="hold"/>
                                        <p:tgtEl>
                                          <p:spTgt spid="41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0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style.rotation</p:attrName>
                                        </p:attrNameLst>
                                      </p:cBhvr>
                                      <p:tavLst>
                                        <p:tav tm="0">
                                          <p:val>
                                            <p:fltVal val="720"/>
                                          </p:val>
                                        </p:tav>
                                        <p:tav tm="100000">
                                          <p:val>
                                            <p:fltVal val="0"/>
                                          </p:val>
                                        </p:tav>
                                      </p:tavLst>
                                    </p:anim>
                                    <p:anim calcmode="lin" valueType="num">
                                      <p:cBhvr>
                                        <p:cTn id="19" dur="2000" fill="hold"/>
                                        <p:tgtEl>
                                          <p:spTgt spid="8"/>
                                        </p:tgtEl>
                                        <p:attrNameLst>
                                          <p:attrName>ppt_h</p:attrName>
                                        </p:attrNameLst>
                                      </p:cBhvr>
                                      <p:tavLst>
                                        <p:tav tm="0">
                                          <p:val>
                                            <p:fltVal val="0"/>
                                          </p:val>
                                        </p:tav>
                                        <p:tav tm="100000">
                                          <p:val>
                                            <p:strVal val="#ppt_h"/>
                                          </p:val>
                                        </p:tav>
                                      </p:tavLst>
                                    </p:anim>
                                    <p:anim calcmode="lin" valueType="num">
                                      <p:cBhvr>
                                        <p:cTn id="20"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anim calcmode="lin" valueType="num">
                                      <p:cBhvr>
                                        <p:cTn id="26" dur="2000" fill="hold"/>
                                        <p:tgtEl>
                                          <p:spTgt spid="9"/>
                                        </p:tgtEl>
                                        <p:attrNameLst>
                                          <p:attrName>style.rotation</p:attrName>
                                        </p:attrNameLst>
                                      </p:cBhvr>
                                      <p:tavLst>
                                        <p:tav tm="0">
                                          <p:val>
                                            <p:fltVal val="720"/>
                                          </p:val>
                                        </p:tav>
                                        <p:tav tm="100000">
                                          <p:val>
                                            <p:fltVal val="0"/>
                                          </p:val>
                                        </p:tav>
                                      </p:tavLst>
                                    </p:anim>
                                    <p:anim calcmode="lin" valueType="num">
                                      <p:cBhvr>
                                        <p:cTn id="27" dur="2000" fill="hold"/>
                                        <p:tgtEl>
                                          <p:spTgt spid="9"/>
                                        </p:tgtEl>
                                        <p:attrNameLst>
                                          <p:attrName>ppt_h</p:attrName>
                                        </p:attrNameLst>
                                      </p:cBhvr>
                                      <p:tavLst>
                                        <p:tav tm="0">
                                          <p:val>
                                            <p:fltVal val="0"/>
                                          </p:val>
                                        </p:tav>
                                        <p:tav tm="100000">
                                          <p:val>
                                            <p:strVal val="#ppt_h"/>
                                          </p:val>
                                        </p:tav>
                                      </p:tavLst>
                                    </p:anim>
                                    <p:anim calcmode="lin" valueType="num">
                                      <p:cBhvr>
                                        <p:cTn id="28"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800" decel="100000"/>
                                        <p:tgtEl>
                                          <p:spTgt spid="11"/>
                                        </p:tgtEl>
                                      </p:cBhvr>
                                    </p:animEffect>
                                    <p:anim calcmode="lin" valueType="num">
                                      <p:cBhvr>
                                        <p:cTn id="34" dur="800" decel="100000" fill="hold"/>
                                        <p:tgtEl>
                                          <p:spTgt spid="11"/>
                                        </p:tgtEl>
                                        <p:attrNameLst>
                                          <p:attrName>style.rotation</p:attrName>
                                        </p:attrNameLst>
                                      </p:cBhvr>
                                      <p:tavLst>
                                        <p:tav tm="0">
                                          <p:val>
                                            <p:fltVal val="-90"/>
                                          </p:val>
                                        </p:tav>
                                        <p:tav tm="100000">
                                          <p:val>
                                            <p:fltVal val="0"/>
                                          </p:val>
                                        </p:tav>
                                      </p:tavLst>
                                    </p:anim>
                                    <p:anim calcmode="lin" valueType="num">
                                      <p:cBhvr>
                                        <p:cTn id="35" dur="800" decel="100000" fill="hold"/>
                                        <p:tgtEl>
                                          <p:spTgt spid="11"/>
                                        </p:tgtEl>
                                        <p:attrNameLst>
                                          <p:attrName>ppt_x</p:attrName>
                                        </p:attrNameLst>
                                      </p:cBhvr>
                                      <p:tavLst>
                                        <p:tav tm="0">
                                          <p:val>
                                            <p:strVal val="#ppt_x+0.4"/>
                                          </p:val>
                                        </p:tav>
                                        <p:tav tm="100000">
                                          <p:val>
                                            <p:strVal val="#ppt_x-0.05"/>
                                          </p:val>
                                        </p:tav>
                                      </p:tavLst>
                                    </p:anim>
                                    <p:anim calcmode="lin" valueType="num">
                                      <p:cBhvr>
                                        <p:cTn id="36" dur="800" decel="100000" fill="hold"/>
                                        <p:tgtEl>
                                          <p:spTgt spid="11"/>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800" decel="100000"/>
                                        <p:tgtEl>
                                          <p:spTgt spid="14"/>
                                        </p:tgtEl>
                                      </p:cBhvr>
                                    </p:animEffect>
                                    <p:anim calcmode="lin" valueType="num">
                                      <p:cBhvr>
                                        <p:cTn id="44" dur="800" decel="100000" fill="hold"/>
                                        <p:tgtEl>
                                          <p:spTgt spid="14"/>
                                        </p:tgtEl>
                                        <p:attrNameLst>
                                          <p:attrName>style.rotation</p:attrName>
                                        </p:attrNameLst>
                                      </p:cBhvr>
                                      <p:tavLst>
                                        <p:tav tm="0">
                                          <p:val>
                                            <p:fltVal val="-90"/>
                                          </p:val>
                                        </p:tav>
                                        <p:tav tm="100000">
                                          <p:val>
                                            <p:fltVal val="0"/>
                                          </p:val>
                                        </p:tav>
                                      </p:tavLst>
                                    </p:anim>
                                    <p:anim calcmode="lin" valueType="num">
                                      <p:cBhvr>
                                        <p:cTn id="45" dur="800" decel="100000" fill="hold"/>
                                        <p:tgtEl>
                                          <p:spTgt spid="14"/>
                                        </p:tgtEl>
                                        <p:attrNameLst>
                                          <p:attrName>ppt_x</p:attrName>
                                        </p:attrNameLst>
                                      </p:cBhvr>
                                      <p:tavLst>
                                        <p:tav tm="0">
                                          <p:val>
                                            <p:strVal val="#ppt_x+0.4"/>
                                          </p:val>
                                        </p:tav>
                                        <p:tav tm="100000">
                                          <p:val>
                                            <p:strVal val="#ppt_x-0.05"/>
                                          </p:val>
                                        </p:tav>
                                      </p:tavLst>
                                    </p:anim>
                                    <p:anim calcmode="lin" valueType="num">
                                      <p:cBhvr>
                                        <p:cTn id="46" dur="800" decel="100000" fill="hold"/>
                                        <p:tgtEl>
                                          <p:spTgt spid="1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ordpress.as.edu.au/jharring/files/2013/07/xylem__phloem.jpg"/>
          <p:cNvPicPr>
            <a:picLocks noChangeAspect="1" noChangeArrowheads="1"/>
          </p:cNvPicPr>
          <p:nvPr/>
        </p:nvPicPr>
        <p:blipFill>
          <a:blip r:embed="rId3" cstate="print"/>
          <a:srcRect/>
          <a:stretch>
            <a:fillRect/>
          </a:stretch>
        </p:blipFill>
        <p:spPr bwMode="auto">
          <a:xfrm>
            <a:off x="323528" y="404664"/>
            <a:ext cx="8372356" cy="52916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1340768"/>
            <a:ext cx="6822504" cy="4154984"/>
          </a:xfrm>
          <a:prstGeom prst="rect">
            <a:avLst/>
          </a:prstGeom>
          <a:ln w="28575">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en-IN" sz="2400" b="1" i="1" dirty="0" smtClean="0">
                <a:latin typeface="Bodoni MT" pitchFamily="18" charset="0"/>
              </a:rPr>
              <a:t>Both xylem and phloem are vascular tissues found in a plant. Xylem is a tubular structure which is responsible for water transport from the roots towards all of the parts of the plant. Phloem is also a tubular structure but is responsible for the transportation of food and other nutrients needed by plant. Xylem imports water and minerals while Phloem transports water and food. Xylem exists as non-living tissue at maturity, but phloem is living cells. </a:t>
            </a:r>
            <a:endParaRPr lang="en-IN" sz="2400" b="1" i="1" dirty="0">
              <a:latin typeface="Bodoni MT" pitchFamily="18" charset="0"/>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bhyasika.com/10/10SandT/Chapter10/HES.jpg"/>
          <p:cNvPicPr>
            <a:picLocks noChangeAspect="1" noChangeArrowheads="1"/>
          </p:cNvPicPr>
          <p:nvPr/>
        </p:nvPicPr>
        <p:blipFill>
          <a:blip r:embed="rId3" cstate="print"/>
          <a:srcRect/>
          <a:stretch>
            <a:fillRect/>
          </a:stretch>
        </p:blipFill>
        <p:spPr bwMode="auto">
          <a:xfrm>
            <a:off x="755576" y="-12443"/>
            <a:ext cx="4392488" cy="68704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6012160" y="1412776"/>
            <a:ext cx="3131840" cy="2123658"/>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human excretory system</a:t>
            </a:r>
            <a:endParaRPr lang="en-US"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Curved Left Arrow 5"/>
          <p:cNvSpPr/>
          <p:nvPr/>
        </p:nvSpPr>
        <p:spPr>
          <a:xfrm>
            <a:off x="6300192" y="4221088"/>
            <a:ext cx="1800200" cy="1080120"/>
          </a:xfrm>
          <a:prstGeom prst="curvedLef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IN">
              <a:solidFill>
                <a:schemeClr val="tx1"/>
              </a:solidFill>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4)">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672" y="1628800"/>
            <a:ext cx="6192688" cy="3785652"/>
          </a:xfrm>
          <a:prstGeom prst="rect">
            <a:avLst/>
          </a:prstGeom>
          <a:ln>
            <a:solidFill>
              <a:schemeClr val="tx1"/>
            </a:solidFill>
          </a:ln>
        </p:spPr>
        <p:style>
          <a:lnRef idx="3">
            <a:schemeClr val="lt1"/>
          </a:lnRef>
          <a:fillRef idx="1">
            <a:schemeClr val="accent3"/>
          </a:fillRef>
          <a:effectRef idx="1">
            <a:schemeClr val="accent3"/>
          </a:effectRef>
          <a:fontRef idx="minor">
            <a:schemeClr val="lt1"/>
          </a:fontRef>
        </p:style>
        <p:txBody>
          <a:bodyPr wrap="square">
            <a:spAutoFit/>
          </a:bodyPr>
          <a:lstStyle/>
          <a:p>
            <a:r>
              <a:rPr lang="en-IN" sz="2400" b="1" dirty="0" smtClean="0">
                <a:solidFill>
                  <a:schemeClr val="tx1"/>
                </a:solidFill>
                <a:latin typeface="+mj-lt"/>
              </a:rPr>
              <a:t>The human excretory system functions to remove waste from the human body. This system consists of specialized structures and capillary networks that assist in the excretory process. The human excretory system includes the kidney and its functional unit, the nephron. The excretory activity of the kidney is modulated by specialized hormones that regulate the amount of absorption within the nephron.</a:t>
            </a:r>
            <a:endParaRPr lang="en-IN" sz="2400" b="1" dirty="0">
              <a:solidFill>
                <a:schemeClr val="tx1"/>
              </a:solidFill>
              <a:latin typeface="+mj-lt"/>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vascularweb.org/vascularhealth/PublishingImages/NorthPoint%20Images/Dialysis_Access_01_Base_230.jpg"/>
          <p:cNvPicPr>
            <a:picLocks noChangeAspect="1" noChangeArrowheads="1"/>
          </p:cNvPicPr>
          <p:nvPr/>
        </p:nvPicPr>
        <p:blipFill>
          <a:blip r:embed="rId3" cstate="print"/>
          <a:srcRect/>
          <a:stretch>
            <a:fillRect/>
          </a:stretch>
        </p:blipFill>
        <p:spPr bwMode="auto">
          <a:xfrm>
            <a:off x="467544" y="980728"/>
            <a:ext cx="3181992" cy="5589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2" descr="Stock Photography - dialysis equipment. &#10;fotosearch - search &#10;stock photos, &#10;pictures, wall &#10;murals, images, &#10;and photo clipart"/>
          <p:cNvPicPr>
            <a:picLocks noChangeAspect="1" noChangeArrowheads="1"/>
          </p:cNvPicPr>
          <p:nvPr/>
        </p:nvPicPr>
        <p:blipFill>
          <a:blip r:embed="rId4" cstate="print"/>
          <a:srcRect/>
          <a:stretch>
            <a:fillRect/>
          </a:stretch>
        </p:blipFill>
        <p:spPr bwMode="auto">
          <a:xfrm>
            <a:off x="4932040" y="1196752"/>
            <a:ext cx="3672408" cy="5186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0"/>
            <a:ext cx="91440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dialysis</a:t>
            </a:r>
            <a:endParaRPr lang="en-US"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strips(downLeft)">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slide(fromBottom)">
                                      <p:cBhvr>
                                        <p:cTn id="2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c5f8655ec0d8ce3b16c-67245749e7a5dacabb139b9ac5e160a3.r91.cf3.rackcdn.com/sport_yoga_26.jpg"/>
          <p:cNvPicPr>
            <a:picLocks noChangeAspect="1" noChangeArrowheads="1"/>
          </p:cNvPicPr>
          <p:nvPr/>
        </p:nvPicPr>
        <p:blipFill>
          <a:blip r:embed="rId3" cstate="print"/>
          <a:srcRect/>
          <a:stretch>
            <a:fillRect/>
          </a:stretch>
        </p:blipFill>
        <p:spPr bwMode="auto">
          <a:xfrm>
            <a:off x="323528" y="1124744"/>
            <a:ext cx="2736304" cy="2770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http://2.bp.blogspot.com/-vbzr3yONbxY/Tbcwr2o5qmI/AAAAAAAAAC0/C8J9P14ARoE/s1600/exercise+images.jpg"/>
          <p:cNvPicPr>
            <a:picLocks noChangeAspect="1" noChangeArrowheads="1"/>
          </p:cNvPicPr>
          <p:nvPr/>
        </p:nvPicPr>
        <p:blipFill>
          <a:blip r:embed="rId4" cstate="print"/>
          <a:srcRect/>
          <a:stretch>
            <a:fillRect/>
          </a:stretch>
        </p:blipFill>
        <p:spPr bwMode="auto">
          <a:xfrm>
            <a:off x="5868144" y="1196752"/>
            <a:ext cx="2664296" cy="2664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http://bodykineticsmarin.com/Portals/189343/images/cardio%20exercises.png"/>
          <p:cNvPicPr>
            <a:picLocks noChangeAspect="1" noChangeArrowheads="1"/>
          </p:cNvPicPr>
          <p:nvPr/>
        </p:nvPicPr>
        <p:blipFill>
          <a:blip r:embed="rId5" cstate="print"/>
          <a:srcRect/>
          <a:stretch>
            <a:fillRect/>
          </a:stretch>
        </p:blipFill>
        <p:spPr bwMode="auto">
          <a:xfrm>
            <a:off x="3059832" y="4000500"/>
            <a:ext cx="28575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0" y="0"/>
            <a:ext cx="91440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Different physical activities </a:t>
            </a:r>
            <a:endParaRPr lang="en-US"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p:cTn id="16" dur="1000" fill="hold"/>
                                        <p:tgtEl>
                                          <p:spTgt spid="1026"/>
                                        </p:tgtEl>
                                        <p:attrNameLst>
                                          <p:attrName>ppt_w</p:attrName>
                                        </p:attrNameLst>
                                      </p:cBhvr>
                                      <p:tavLst>
                                        <p:tav tm="0">
                                          <p:val>
                                            <p:fltVal val="0"/>
                                          </p:val>
                                        </p:tav>
                                        <p:tav tm="100000">
                                          <p:val>
                                            <p:strVal val="#ppt_w"/>
                                          </p:val>
                                        </p:tav>
                                      </p:tavLst>
                                    </p:anim>
                                    <p:anim calcmode="lin" valueType="num">
                                      <p:cBhvr>
                                        <p:cTn id="17" dur="1000" fill="hold"/>
                                        <p:tgtEl>
                                          <p:spTgt spid="1026"/>
                                        </p:tgtEl>
                                        <p:attrNameLst>
                                          <p:attrName>ppt_h</p:attrName>
                                        </p:attrNameLst>
                                      </p:cBhvr>
                                      <p:tavLst>
                                        <p:tav tm="0">
                                          <p:val>
                                            <p:fltVal val="0"/>
                                          </p:val>
                                        </p:tav>
                                        <p:tav tm="100000">
                                          <p:val>
                                            <p:strVal val="#ppt_h"/>
                                          </p:val>
                                        </p:tav>
                                      </p:tavLst>
                                    </p:anim>
                                    <p:anim calcmode="lin" valueType="num">
                                      <p:cBhvr>
                                        <p:cTn id="18"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 calcmode="lin" valueType="num">
                                      <p:cBhvr>
                                        <p:cTn id="24" dur="1000" fill="hold"/>
                                        <p:tgtEl>
                                          <p:spTgt spid="1028"/>
                                        </p:tgtEl>
                                        <p:attrNameLst>
                                          <p:attrName>ppt_w</p:attrName>
                                        </p:attrNameLst>
                                      </p:cBhvr>
                                      <p:tavLst>
                                        <p:tav tm="0">
                                          <p:val>
                                            <p:fltVal val="0"/>
                                          </p:val>
                                        </p:tav>
                                        <p:tav tm="100000">
                                          <p:val>
                                            <p:strVal val="#ppt_w"/>
                                          </p:val>
                                        </p:tav>
                                      </p:tavLst>
                                    </p:anim>
                                    <p:anim calcmode="lin" valueType="num">
                                      <p:cBhvr>
                                        <p:cTn id="25" dur="1000" fill="hold"/>
                                        <p:tgtEl>
                                          <p:spTgt spid="1028"/>
                                        </p:tgtEl>
                                        <p:attrNameLst>
                                          <p:attrName>ppt_h</p:attrName>
                                        </p:attrNameLst>
                                      </p:cBhvr>
                                      <p:tavLst>
                                        <p:tav tm="0">
                                          <p:val>
                                            <p:fltVal val="0"/>
                                          </p:val>
                                        </p:tav>
                                        <p:tav tm="100000">
                                          <p:val>
                                            <p:strVal val="#ppt_h"/>
                                          </p:val>
                                        </p:tav>
                                      </p:tavLst>
                                    </p:anim>
                                    <p:anim calcmode="lin" valueType="num">
                                      <p:cBhvr>
                                        <p:cTn id="26" dur="10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0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 calcmode="lin" valueType="num">
                                      <p:cBhvr>
                                        <p:cTn id="32" dur="1000" fill="hold"/>
                                        <p:tgtEl>
                                          <p:spTgt spid="1030"/>
                                        </p:tgtEl>
                                        <p:attrNameLst>
                                          <p:attrName>ppt_w</p:attrName>
                                        </p:attrNameLst>
                                      </p:cBhvr>
                                      <p:tavLst>
                                        <p:tav tm="0">
                                          <p:val>
                                            <p:fltVal val="0"/>
                                          </p:val>
                                        </p:tav>
                                        <p:tav tm="100000">
                                          <p:val>
                                            <p:strVal val="#ppt_w"/>
                                          </p:val>
                                        </p:tav>
                                      </p:tavLst>
                                    </p:anim>
                                    <p:anim calcmode="lin" valueType="num">
                                      <p:cBhvr>
                                        <p:cTn id="33" dur="1000" fill="hold"/>
                                        <p:tgtEl>
                                          <p:spTgt spid="1030"/>
                                        </p:tgtEl>
                                        <p:attrNameLst>
                                          <p:attrName>ppt_h</p:attrName>
                                        </p:attrNameLst>
                                      </p:cBhvr>
                                      <p:tavLst>
                                        <p:tav tm="0">
                                          <p:val>
                                            <p:fltVal val="0"/>
                                          </p:val>
                                        </p:tav>
                                        <p:tav tm="100000">
                                          <p:val>
                                            <p:strVal val="#ppt_h"/>
                                          </p:val>
                                        </p:tav>
                                      </p:tavLst>
                                    </p:anim>
                                    <p:anim calcmode="lin" valueType="num">
                                      <p:cBhvr>
                                        <p:cTn id="34" dur="1000" fill="hold"/>
                                        <p:tgtEl>
                                          <p:spTgt spid="1030"/>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0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266287">
            <a:off x="1562441" y="1633050"/>
            <a:ext cx="6408160" cy="2677656"/>
          </a:xfrm>
          <a:prstGeom prst="rect">
            <a:avLst/>
          </a:prstGeom>
          <a:ln w="19050">
            <a:solidFill>
              <a:schemeClr val="tx1"/>
            </a:solid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IN" sz="2400" b="1" dirty="0" smtClean="0"/>
              <a:t>Dialysis is the artificial process of eliminating waste (diffusion) and unwanted water </a:t>
            </a:r>
            <a:r>
              <a:rPr lang="en-IN" sz="2400" b="1" dirty="0" smtClean="0"/>
              <a:t>(ultra filtration) </a:t>
            </a:r>
            <a:r>
              <a:rPr lang="en-IN" sz="2400" b="1" dirty="0" smtClean="0"/>
              <a:t>from the blood. Our kidneys do this naturally. Some people, however, may have failed or damaged kidneys which cannot carry out the function properly - they may need dialysis.</a:t>
            </a:r>
            <a:endParaRPr lang="en-IN" sz="2400" dirty="0"/>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388424" cy="2880320"/>
          </a:xfrm>
        </p:spPr>
        <p:style>
          <a:lnRef idx="1">
            <a:schemeClr val="accent3"/>
          </a:lnRef>
          <a:fillRef idx="2">
            <a:schemeClr val="accent3"/>
          </a:fillRef>
          <a:effectRef idx="1">
            <a:schemeClr val="accent3"/>
          </a:effectRef>
          <a:fontRef idx="minor">
            <a:schemeClr val="dk1"/>
          </a:fontRef>
        </p:style>
        <p:txBody>
          <a:bodyPr>
            <a:noAutofit/>
          </a:bodyPr>
          <a:lstStyle/>
          <a:p>
            <a:pPr>
              <a:buNone/>
            </a:pPr>
            <a:r>
              <a:rPr lang="en-IN" sz="2400" b="1" i="1" dirty="0" smtClean="0">
                <a:solidFill>
                  <a:srgbClr val="002060"/>
                </a:solidFill>
                <a:latin typeface="Times New Roman" pitchFamily="18" charset="0"/>
                <a:cs typeface="Times New Roman" pitchFamily="18" charset="0"/>
              </a:rPr>
              <a:t>	Transpiration can be defined as the process by which water is lost from plants to the atmosphere. It is the evaporation of water from plants and can be thought of as plants "breathing". While you cannot see transpiration taking place in the environment you can measure it by capturing the water loss of a plant inside a plastic bag placed around its leaves.</a:t>
            </a:r>
            <a:endParaRPr lang="en-IN" sz="2400" b="1" i="1" dirty="0">
              <a:solidFill>
                <a:srgbClr val="002060"/>
              </a:solidFill>
              <a:latin typeface="Times New Roman" pitchFamily="18" charset="0"/>
              <a:cs typeface="Times New Roman" pitchFamily="18" charset="0"/>
            </a:endParaRPr>
          </a:p>
        </p:txBody>
      </p:sp>
      <p:pic>
        <p:nvPicPr>
          <p:cNvPr id="1026" name="Picture 2" descr="http://water.me.vccs.edu/courses/SCT112/transpiration.gif"/>
          <p:cNvPicPr>
            <a:picLocks noChangeAspect="1" noChangeArrowheads="1"/>
          </p:cNvPicPr>
          <p:nvPr/>
        </p:nvPicPr>
        <p:blipFill>
          <a:blip r:embed="rId3" cstate="print"/>
          <a:srcRect/>
          <a:stretch>
            <a:fillRect/>
          </a:stretch>
        </p:blipFill>
        <p:spPr bwMode="auto">
          <a:xfrm>
            <a:off x="251520" y="3212976"/>
            <a:ext cx="5144252" cy="3384376"/>
          </a:xfrm>
          <a:prstGeom prst="rect">
            <a:avLst/>
          </a:prstGeom>
          <a:noFill/>
        </p:spPr>
      </p:pic>
      <p:sp>
        <p:nvSpPr>
          <p:cNvPr id="5" name="Rectangle 4"/>
          <p:cNvSpPr/>
          <p:nvPr/>
        </p:nvSpPr>
        <p:spPr>
          <a:xfrm>
            <a:off x="6012160" y="4077072"/>
            <a:ext cx="2592288" cy="76944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activity</a:t>
            </a:r>
            <a:endParaRPr lang="en-US"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Curved Left Arrow 5"/>
          <p:cNvSpPr/>
          <p:nvPr/>
        </p:nvSpPr>
        <p:spPr>
          <a:xfrm>
            <a:off x="6156176" y="5229200"/>
            <a:ext cx="2088232" cy="1080120"/>
          </a:xfrm>
          <a:prstGeom prst="curvedLef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IN">
              <a:solidFill>
                <a:schemeClr val="tx1"/>
              </a:solidFill>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4)">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edg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bbc.co.uk/bitesize/higher/biology/images/03transpirationrate.gif"/>
          <p:cNvPicPr>
            <a:picLocks noChangeAspect="1" noChangeArrowheads="1"/>
          </p:cNvPicPr>
          <p:nvPr/>
        </p:nvPicPr>
        <p:blipFill>
          <a:blip r:embed="rId3" cstate="print"/>
          <a:srcRect/>
          <a:stretch>
            <a:fillRect/>
          </a:stretch>
        </p:blipFill>
        <p:spPr bwMode="auto">
          <a:xfrm>
            <a:off x="755576" y="1189446"/>
            <a:ext cx="7956376" cy="5668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0"/>
            <a:ext cx="91440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Structure of stomata</a:t>
            </a:r>
            <a:endParaRPr lang="en-US"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26626"/>
                                        </p:tgtEl>
                                        <p:attrNameLst>
                                          <p:attrName>style.visibility</p:attrName>
                                        </p:attrNameLst>
                                      </p:cBhvr>
                                      <p:to>
                                        <p:strVal val="visible"/>
                                      </p:to>
                                    </p:set>
                                    <p:animEffect transition="in" filter="wheel(4)">
                                      <p:cBhvr>
                                        <p:cTn id="16"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ga.water.usgs.gov/edu/graphics/evapotranspiration.gif"/>
          <p:cNvPicPr>
            <a:picLocks noChangeAspect="1" noChangeArrowheads="1"/>
          </p:cNvPicPr>
          <p:nvPr/>
        </p:nvPicPr>
        <p:blipFill>
          <a:blip r:embed="rId3" cstate="print"/>
          <a:srcRect/>
          <a:stretch>
            <a:fillRect/>
          </a:stretch>
        </p:blipFill>
        <p:spPr bwMode="auto">
          <a:xfrm>
            <a:off x="971600" y="845812"/>
            <a:ext cx="7272808" cy="6012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0"/>
            <a:ext cx="91440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Transpiration (losing of water)</a:t>
            </a:r>
            <a:endParaRPr lang="en-US"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27650"/>
                                        </p:tgtEl>
                                        <p:attrNameLst>
                                          <p:attrName>style.visibility</p:attrName>
                                        </p:attrNameLst>
                                      </p:cBhvr>
                                      <p:to>
                                        <p:strVal val="visible"/>
                                      </p:to>
                                    </p:set>
                                    <p:anim calcmode="lin" valueType="num">
                                      <p:cBhvr>
                                        <p:cTn id="16" dur="1000" fill="hold"/>
                                        <p:tgtEl>
                                          <p:spTgt spid="27650"/>
                                        </p:tgtEl>
                                        <p:attrNameLst>
                                          <p:attrName>ppt_x</p:attrName>
                                        </p:attrNameLst>
                                      </p:cBhvr>
                                      <p:tavLst>
                                        <p:tav tm="0">
                                          <p:val>
                                            <p:strVal val="#ppt_x-.2"/>
                                          </p:val>
                                        </p:tav>
                                        <p:tav tm="100000">
                                          <p:val>
                                            <p:strVal val="#ppt_x"/>
                                          </p:val>
                                        </p:tav>
                                      </p:tavLst>
                                    </p:anim>
                                    <p:anim calcmode="lin" valueType="num">
                                      <p:cBhvr>
                                        <p:cTn id="17"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764704"/>
            <a:ext cx="8064896" cy="5262979"/>
          </a:xfrm>
          <a:prstGeom prst="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IN" sz="2400" b="1" i="1" dirty="0" smtClean="0">
                <a:solidFill>
                  <a:schemeClr val="tx1"/>
                </a:solidFill>
              </a:rPr>
              <a:t>Transpiration is the process of water movement through a plant and its evaporation from aerial parts especially from leaves but also from stems and flowers. Leaf surfaces are dotted with pores which are called stomata, and in most plants they are more numerous on the undersides of the foliage. The stomata are bordered by guard cells and their stomatal accessory cells (together known as stomatal complex) that open and close the pore</a:t>
            </a:r>
            <a:r>
              <a:rPr lang="en-IN" sz="2400" b="1" i="1" dirty="0" smtClean="0">
                <a:solidFill>
                  <a:schemeClr val="tx1"/>
                </a:solidFill>
              </a:rPr>
              <a:t>.</a:t>
            </a:r>
            <a:r>
              <a:rPr lang="en-IN" sz="2400" b="1" i="1" dirty="0" smtClean="0">
                <a:solidFill>
                  <a:schemeClr val="tx1"/>
                </a:solidFill>
              </a:rPr>
              <a:t> Transpiration occurs through the stomatal apertures, and can be thought of as a necessary "cost" associated with the opening of the stomata to allow the diffusion of carbon dioxide gas from the air for photosynthesis. Transpiration also cools plants, changes osmotic pressure of cells, and enables mass flow of mineral nutrients and water from roots to shoots.</a:t>
            </a:r>
            <a:endParaRPr lang="en-IN" sz="2400" b="1" i="1" dirty="0">
              <a:solidFill>
                <a:schemeClr val="tx1"/>
              </a:solidFill>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upload.wikimedia.org/wikipedia/commons/thumb/6/6e/Natural_gum_of_plum_tree_01.jpg/300px-Natural_gum_of_plum_tree_01.jpg"/>
          <p:cNvPicPr>
            <a:picLocks noChangeAspect="1" noChangeArrowheads="1"/>
          </p:cNvPicPr>
          <p:nvPr/>
        </p:nvPicPr>
        <p:blipFill>
          <a:blip r:embed="rId3" cstate="print"/>
          <a:srcRect/>
          <a:stretch>
            <a:fillRect/>
          </a:stretch>
        </p:blipFill>
        <p:spPr bwMode="auto">
          <a:xfrm>
            <a:off x="179512" y="188640"/>
            <a:ext cx="3612539" cy="256490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28676" name="Picture 4" descr="http://upload.wikimedia.org/wikipedia/commons/thumb/b/b3/Latex_dripping.JPG/220px-Latex_dripping.JPG"/>
          <p:cNvPicPr>
            <a:picLocks noChangeAspect="1" noChangeArrowheads="1"/>
          </p:cNvPicPr>
          <p:nvPr/>
        </p:nvPicPr>
        <p:blipFill>
          <a:blip r:embed="rId4" cstate="print"/>
          <a:srcRect/>
          <a:stretch>
            <a:fillRect/>
          </a:stretch>
        </p:blipFill>
        <p:spPr bwMode="auto">
          <a:xfrm>
            <a:off x="5580112" y="2348880"/>
            <a:ext cx="3240360" cy="4315571"/>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28678" name="Picture 6" descr="http://3.bp.blogspot.com/-r_VmQ6vt6jU/T65j57uXP7I/AAAAAAAAT-c/eJaojjAYPuU/s640/resin+7.jpg"/>
          <p:cNvPicPr>
            <a:picLocks noChangeAspect="1" noChangeArrowheads="1"/>
          </p:cNvPicPr>
          <p:nvPr/>
        </p:nvPicPr>
        <p:blipFill>
          <a:blip r:embed="rId5" cstate="print"/>
          <a:srcRect/>
          <a:stretch>
            <a:fillRect/>
          </a:stretch>
        </p:blipFill>
        <p:spPr bwMode="auto">
          <a:xfrm>
            <a:off x="179512" y="3573016"/>
            <a:ext cx="3600400" cy="3060341"/>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4283968" y="0"/>
            <a:ext cx="4860032" cy="2123658"/>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Gum,latex and resins excreted by plants</a:t>
            </a:r>
            <a:endParaRPr lang="en-US"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heel(4)">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8678"/>
                                        </p:tgtEl>
                                        <p:attrNameLst>
                                          <p:attrName>style.visibility</p:attrName>
                                        </p:attrNameLst>
                                      </p:cBhvr>
                                      <p:to>
                                        <p:strVal val="visible"/>
                                      </p:to>
                                    </p:set>
                                    <p:animEffect transition="in" filter="wheel(4)">
                                      <p:cBhvr>
                                        <p:cTn id="12" dur="2000"/>
                                        <p:tgtEl>
                                          <p:spTgt spid="2867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wheel(4)">
                                      <p:cBhvr>
                                        <p:cTn id="17" dur="2000"/>
                                        <p:tgtEl>
                                          <p:spTgt spid="28676"/>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3646" y="1720444"/>
            <a:ext cx="6318448" cy="4154984"/>
          </a:xfrm>
          <a:prstGeom prst="rect">
            <a:avLst/>
          </a:prstGeom>
          <a:ln w="19050">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buFont typeface="Wingdings" pitchFamily="2" charset="2"/>
              <a:buChar char="v"/>
            </a:pPr>
            <a:r>
              <a:rPr lang="en-IN" sz="2400" b="1" dirty="0" smtClean="0">
                <a:solidFill>
                  <a:srgbClr val="FF0000"/>
                </a:solidFill>
                <a:latin typeface="Times New Roman" pitchFamily="18" charset="0"/>
                <a:cs typeface="Times New Roman" pitchFamily="18" charset="0"/>
              </a:rPr>
              <a:t> Resins</a:t>
            </a:r>
            <a:r>
              <a:rPr lang="en-IN" sz="2400" b="1" dirty="0" smtClean="0">
                <a:solidFill>
                  <a:srgbClr val="FF0000"/>
                </a:solidFill>
                <a:latin typeface="Times New Roman" pitchFamily="18" charset="0"/>
                <a:cs typeface="Times New Roman" pitchFamily="18" charset="0"/>
              </a:rPr>
              <a:t>, latex, rubber and gums are exuded from various parts of the plant body.</a:t>
            </a:r>
          </a:p>
          <a:p>
            <a:pPr marL="342900" indent="-342900">
              <a:buFont typeface="Wingdings" pitchFamily="2" charset="2"/>
              <a:buChar char="v"/>
            </a:pPr>
            <a:r>
              <a:rPr lang="en-IN" sz="2400" b="1" dirty="0" smtClean="0">
                <a:solidFill>
                  <a:srgbClr val="FF0000"/>
                </a:solidFill>
                <a:latin typeface="Times New Roman" pitchFamily="18" charset="0"/>
                <a:cs typeface="Times New Roman" pitchFamily="18" charset="0"/>
              </a:rPr>
              <a:t>In </a:t>
            </a:r>
            <a:r>
              <a:rPr lang="en-IN" sz="2400" b="1" dirty="0" smtClean="0">
                <a:solidFill>
                  <a:srgbClr val="FF0000"/>
                </a:solidFill>
                <a:latin typeface="Times New Roman" pitchFamily="18" charset="0"/>
                <a:cs typeface="Times New Roman" pitchFamily="18" charset="0"/>
              </a:rPr>
              <a:t>some deciduous plants, the excretory matter is thrown out when the leaves fall.</a:t>
            </a:r>
          </a:p>
          <a:p>
            <a:pPr>
              <a:buFont typeface="Wingdings" pitchFamily="2" charset="2"/>
              <a:buChar char="v"/>
            </a:pPr>
            <a:r>
              <a:rPr lang="en-IN" sz="2400" b="1" dirty="0" smtClean="0">
                <a:solidFill>
                  <a:srgbClr val="FF0000"/>
                </a:solidFill>
                <a:latin typeface="Times New Roman" pitchFamily="18" charset="0"/>
                <a:cs typeface="Times New Roman" pitchFamily="18" charset="0"/>
              </a:rPr>
              <a:t>In </a:t>
            </a:r>
            <a:r>
              <a:rPr lang="en-IN" sz="2400" b="1" dirty="0" smtClean="0">
                <a:solidFill>
                  <a:srgbClr val="FF0000"/>
                </a:solidFill>
                <a:latin typeface="Times New Roman" pitchFamily="18" charset="0"/>
                <a:cs typeface="Times New Roman" pitchFamily="18" charset="0"/>
              </a:rPr>
              <a:t>some plants, tannin is stored in the bark and woody part of the trunk. Due to this the wood appears dark.</a:t>
            </a:r>
          </a:p>
          <a:p>
            <a:pPr>
              <a:buFont typeface="Wingdings" pitchFamily="2" charset="2"/>
              <a:buChar char="v"/>
            </a:pPr>
            <a:r>
              <a:rPr lang="en-IN" sz="2400" b="1" dirty="0" smtClean="0">
                <a:solidFill>
                  <a:srgbClr val="FF0000"/>
                </a:solidFill>
                <a:latin typeface="Times New Roman" pitchFamily="18" charset="0"/>
                <a:cs typeface="Times New Roman" pitchFamily="18" charset="0"/>
              </a:rPr>
              <a:t> </a:t>
            </a:r>
            <a:r>
              <a:rPr lang="en-IN" sz="2400" b="1" dirty="0" smtClean="0">
                <a:solidFill>
                  <a:srgbClr val="FF0000"/>
                </a:solidFill>
                <a:latin typeface="Times New Roman" pitchFamily="18" charset="0"/>
                <a:cs typeface="Times New Roman" pitchFamily="18" charset="0"/>
              </a:rPr>
              <a:t>In the different parts of the plant body, crystals of some chemical substances are set aside, for example calcium carbonate crystals in the leaf of </a:t>
            </a:r>
            <a:r>
              <a:rPr lang="en-IN" sz="2400" b="1" dirty="0" smtClean="0">
                <a:solidFill>
                  <a:srgbClr val="FF0000"/>
                </a:solidFill>
                <a:latin typeface="Times New Roman" pitchFamily="18" charset="0"/>
                <a:cs typeface="Times New Roman" pitchFamily="18" charset="0"/>
              </a:rPr>
              <a:t>fig.</a:t>
            </a:r>
            <a:endParaRPr lang="en-IN" sz="2400" b="1" dirty="0">
              <a:solidFill>
                <a:srgbClr val="FF0000"/>
              </a:solidFill>
              <a:latin typeface="Times New Roman" pitchFamily="18" charset="0"/>
              <a:cs typeface="Times New Roman" pitchFamily="18" charset="0"/>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595021"/>
            <a:ext cx="4572000" cy="5262979"/>
          </a:xfrm>
          <a:prstGeom prst="rect">
            <a:avLst/>
          </a:prstGeom>
        </p:spPr>
        <p:txBody>
          <a:bodyPr>
            <a:spAutoFit/>
          </a:bodyPr>
          <a:lstStyle/>
          <a:p>
            <a:r>
              <a:rPr lang="en-IN" sz="2400" b="1" i="1" dirty="0" smtClean="0">
                <a:solidFill>
                  <a:srgbClr val="00B050"/>
                </a:solidFill>
                <a:latin typeface="Times New Roman" pitchFamily="18" charset="0"/>
                <a:cs typeface="Times New Roman" pitchFamily="18" charset="0"/>
              </a:rPr>
              <a:t>All aerobic cells require a source of oxygen, which functions as a terminal electron acceptor in aerobic respiration. When organisms are small, simple diffusion works quickly enough to meet the metabolic demands for oxygen. Thus, many small organisms do not require a complex respiratory system. But because diffusion is a relatively slow process, it cannot meet the oxygen demands of larger organisms.</a:t>
            </a:r>
            <a:endParaRPr lang="en-IN" sz="2400" b="1" i="1" dirty="0">
              <a:solidFill>
                <a:srgbClr val="00B050"/>
              </a:solidFill>
              <a:latin typeface="Times New Roman" pitchFamily="18" charset="0"/>
              <a:cs typeface="Times New Roman" pitchFamily="18" charset="0"/>
            </a:endParaRPr>
          </a:p>
        </p:txBody>
      </p:sp>
      <p:pic>
        <p:nvPicPr>
          <p:cNvPr id="30722" name="Picture 2" descr="http://www.passmyexams.co.uk/GCSE/biology/images/amoeba_01.gif"/>
          <p:cNvPicPr>
            <a:picLocks noChangeAspect="1" noChangeArrowheads="1"/>
          </p:cNvPicPr>
          <p:nvPr/>
        </p:nvPicPr>
        <p:blipFill>
          <a:blip r:embed="rId3" cstate="print"/>
          <a:srcRect/>
          <a:stretch>
            <a:fillRect/>
          </a:stretch>
        </p:blipFill>
        <p:spPr bwMode="auto">
          <a:xfrm rot="213217">
            <a:off x="5283112" y="1730264"/>
            <a:ext cx="3340266" cy="2137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24" name="Picture 4" descr="http://t0.gstatic.com/images?q=tbn:ANd9GcTU_LopCwsBIopkdaaaVga8FGSDCBiW9MaxhYLeWYSx1rea0Viw"/>
          <p:cNvPicPr>
            <a:picLocks noChangeAspect="1" noChangeArrowheads="1"/>
          </p:cNvPicPr>
          <p:nvPr/>
        </p:nvPicPr>
        <p:blipFill>
          <a:blip r:embed="rId4" cstate="print"/>
          <a:srcRect/>
          <a:stretch>
            <a:fillRect/>
          </a:stretch>
        </p:blipFill>
        <p:spPr bwMode="auto">
          <a:xfrm rot="21294595">
            <a:off x="5461166" y="4138257"/>
            <a:ext cx="3105900" cy="2326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0" y="0"/>
            <a:ext cx="9144000"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Diffusion in unicellular organisms</a:t>
            </a:r>
            <a:endParaRPr lang="en-US"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style.rotation</p:attrName>
                                        </p:attrNameLst>
                                      </p:cBhvr>
                                      <p:tavLst>
                                        <p:tav tm="0">
                                          <p:val>
                                            <p:fltVal val="720"/>
                                          </p:val>
                                        </p:tav>
                                        <p:tav tm="100000">
                                          <p:val>
                                            <p:fltVal val="0"/>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 calcmode="lin" valueType="num">
                                      <p:cBhvr>
                                        <p:cTn id="19"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30722"/>
                                        </p:tgtEl>
                                        <p:attrNameLst>
                                          <p:attrName>style.visibility</p:attrName>
                                        </p:attrNameLst>
                                      </p:cBhvr>
                                      <p:to>
                                        <p:strVal val="visible"/>
                                      </p:to>
                                    </p:set>
                                    <p:animEffect transition="in" filter="diamond(in)">
                                      <p:cBhvr>
                                        <p:cTn id="24" dur="2000"/>
                                        <p:tgtEl>
                                          <p:spTgt spid="3072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0724"/>
                                        </p:tgtEl>
                                        <p:attrNameLst>
                                          <p:attrName>style.visibility</p:attrName>
                                        </p:attrNameLst>
                                      </p:cBhvr>
                                      <p:to>
                                        <p:strVal val="visible"/>
                                      </p:to>
                                    </p:set>
                                    <p:animEffect transition="in" filter="checkerboard(across)">
                                      <p:cBhvr>
                                        <p:cTn id="29"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bp.blogspot.com/_MJ0CEYnSB4U/S9cabaHOh9I/AAAAAAAAAAc/5bAzJ6OcUmk/s320/Blood_Health_Red_Platelets_800px.jpg"/>
          <p:cNvPicPr>
            <a:picLocks noChangeAspect="1" noChangeArrowheads="1"/>
          </p:cNvPicPr>
          <p:nvPr/>
        </p:nvPicPr>
        <p:blipFill>
          <a:blip r:embed="rId3" cstate="print"/>
          <a:srcRect/>
          <a:stretch>
            <a:fillRect/>
          </a:stretch>
        </p:blipFill>
        <p:spPr bwMode="auto">
          <a:xfrm>
            <a:off x="683568" y="980728"/>
            <a:ext cx="7964085" cy="5688632"/>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0"/>
            <a:ext cx="91440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Red blood cells and platelets</a:t>
            </a:r>
            <a:endParaRPr lang="en-US"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nteractive-biology.com/wp-content/uploads/2012/07/RedBloodCells3.jpg"/>
          <p:cNvPicPr>
            <a:picLocks noChangeAspect="1" noChangeArrowheads="1"/>
          </p:cNvPicPr>
          <p:nvPr/>
        </p:nvPicPr>
        <p:blipFill>
          <a:blip r:embed="rId3" cstate="print"/>
          <a:srcRect/>
          <a:stretch>
            <a:fillRect/>
          </a:stretch>
        </p:blipFill>
        <p:spPr bwMode="auto">
          <a:xfrm flipH="1">
            <a:off x="1691680" y="980728"/>
            <a:ext cx="6048672" cy="5651537"/>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0" y="0"/>
            <a:ext cx="91440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Red blood cells</a:t>
            </a:r>
            <a:endParaRPr lang="en-US"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novimmune.com/img/whitecell.jpg"/>
          <p:cNvPicPr>
            <a:picLocks noChangeAspect="1" noChangeArrowheads="1"/>
          </p:cNvPicPr>
          <p:nvPr/>
        </p:nvPicPr>
        <p:blipFill>
          <a:blip r:embed="rId3" cstate="print"/>
          <a:srcRect/>
          <a:stretch>
            <a:fillRect/>
          </a:stretch>
        </p:blipFill>
        <p:spPr bwMode="auto">
          <a:xfrm>
            <a:off x="0" y="1268760"/>
            <a:ext cx="9144000" cy="530120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0" y="0"/>
            <a:ext cx="91440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white blood cells</a:t>
            </a:r>
            <a:endParaRPr lang="en-US"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9220"/>
                                        </p:tgtEl>
                                        <p:attrNameLst>
                                          <p:attrName>style.visibility</p:attrName>
                                        </p:attrNameLst>
                                      </p:cBhvr>
                                      <p:to>
                                        <p:strVal val="visible"/>
                                      </p:to>
                                    </p:set>
                                    <p:animScale>
                                      <p:cBhvr>
                                        <p:cTn id="16" dur="1000" decel="50000" fill="hold">
                                          <p:stCondLst>
                                            <p:cond delay="0"/>
                                          </p:stCondLst>
                                        </p:cTn>
                                        <p:tgtEl>
                                          <p:spTgt spid="9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9220"/>
                                        </p:tgtEl>
                                        <p:attrNameLst>
                                          <p:attrName>ppt_x</p:attrName>
                                          <p:attrName>ppt_y</p:attrName>
                                        </p:attrNameLst>
                                      </p:cBhvr>
                                    </p:animMotion>
                                    <p:animEffect transition="in" filter="fade">
                                      <p:cBhvr>
                                        <p:cTn id="18"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80728"/>
            <a:ext cx="9144000" cy="489364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IN" sz="2400" b="1" i="1" dirty="0" smtClean="0">
                <a:solidFill>
                  <a:srgbClr val="002060"/>
                </a:solidFill>
                <a:latin typeface="Times New Roman" pitchFamily="18" charset="0"/>
                <a:cs typeface="Times New Roman" pitchFamily="18" charset="0"/>
              </a:rPr>
              <a:t>Blood </a:t>
            </a:r>
            <a:r>
              <a:rPr lang="en-IN" sz="2400" b="1" i="1" dirty="0" smtClean="0">
                <a:solidFill>
                  <a:srgbClr val="002060"/>
                </a:solidFill>
                <a:latin typeface="Times New Roman" pitchFamily="18" charset="0"/>
                <a:cs typeface="Times New Roman" pitchFamily="18" charset="0"/>
              </a:rPr>
              <a:t>is a specialized body fluid. It has four main components: </a:t>
            </a:r>
            <a:r>
              <a:rPr lang="en-IN" sz="2400" b="1" i="1" dirty="0" smtClean="0">
                <a:solidFill>
                  <a:srgbClr val="002060"/>
                </a:solidFill>
                <a:latin typeface="Times New Roman" pitchFamily="18" charset="0"/>
                <a:cs typeface="Times New Roman" pitchFamily="18" charset="0"/>
              </a:rPr>
              <a:t>plasma</a:t>
            </a:r>
            <a:r>
              <a:rPr lang="en-IN" sz="2400" b="1" i="1" dirty="0" smtClean="0">
                <a:solidFill>
                  <a:srgbClr val="002060"/>
                </a:solidFill>
                <a:latin typeface="Times New Roman" pitchFamily="18" charset="0"/>
                <a:cs typeface="Times New Roman" pitchFamily="18" charset="0"/>
              </a:rPr>
              <a:t>, red blood cells, white blood cells, and platelets. Blood </a:t>
            </a:r>
            <a:r>
              <a:rPr lang="en-IN" sz="2400" b="1" i="1" dirty="0" smtClean="0">
                <a:solidFill>
                  <a:srgbClr val="002060"/>
                </a:solidFill>
                <a:latin typeface="Times New Roman" pitchFamily="18" charset="0"/>
                <a:cs typeface="Times New Roman" pitchFamily="18" charset="0"/>
              </a:rPr>
              <a:t>has </a:t>
            </a:r>
            <a:r>
              <a:rPr lang="en-IN" sz="2400" b="1" i="1" dirty="0" smtClean="0">
                <a:solidFill>
                  <a:srgbClr val="002060"/>
                </a:solidFill>
                <a:latin typeface="Times New Roman" pitchFamily="18" charset="0"/>
                <a:cs typeface="Times New Roman" pitchFamily="18" charset="0"/>
              </a:rPr>
              <a:t>many different functions, including:</a:t>
            </a:r>
          </a:p>
          <a:p>
            <a:r>
              <a:rPr lang="en-IN" sz="2400" b="1" i="1" dirty="0" smtClean="0">
                <a:solidFill>
                  <a:srgbClr val="002060"/>
                </a:solidFill>
                <a:latin typeface="Times New Roman" pitchFamily="18" charset="0"/>
                <a:cs typeface="Times New Roman" pitchFamily="18" charset="0"/>
              </a:rPr>
              <a:t>transporting oxygen and nutrients to the lungs and tissues</a:t>
            </a:r>
          </a:p>
          <a:p>
            <a:r>
              <a:rPr lang="en-IN" sz="2400" b="1" i="1" dirty="0" smtClean="0">
                <a:solidFill>
                  <a:srgbClr val="002060"/>
                </a:solidFill>
                <a:latin typeface="Times New Roman" pitchFamily="18" charset="0"/>
                <a:cs typeface="Times New Roman" pitchFamily="18" charset="0"/>
              </a:rPr>
              <a:t>forming blood clots to prevent excess blood loss</a:t>
            </a:r>
          </a:p>
          <a:p>
            <a:r>
              <a:rPr lang="en-IN" sz="2400" b="1" i="1" dirty="0" smtClean="0">
                <a:solidFill>
                  <a:srgbClr val="002060"/>
                </a:solidFill>
                <a:latin typeface="Times New Roman" pitchFamily="18" charset="0"/>
                <a:cs typeface="Times New Roman" pitchFamily="18" charset="0"/>
              </a:rPr>
              <a:t>carrying cells and antibodies that fight infection</a:t>
            </a:r>
          </a:p>
          <a:p>
            <a:r>
              <a:rPr lang="en-IN" sz="2400" b="1" i="1" dirty="0" smtClean="0">
                <a:solidFill>
                  <a:srgbClr val="002060"/>
                </a:solidFill>
                <a:latin typeface="Times New Roman" pitchFamily="18" charset="0"/>
                <a:cs typeface="Times New Roman" pitchFamily="18" charset="0"/>
              </a:rPr>
              <a:t>bringing waste products to the kidneys and liver, which filter and clean the blood</a:t>
            </a:r>
          </a:p>
          <a:p>
            <a:r>
              <a:rPr lang="en-IN" sz="2400" b="1" i="1" dirty="0" smtClean="0">
                <a:solidFill>
                  <a:srgbClr val="002060"/>
                </a:solidFill>
                <a:latin typeface="Times New Roman" pitchFamily="18" charset="0"/>
                <a:cs typeface="Times New Roman" pitchFamily="18" charset="0"/>
              </a:rPr>
              <a:t>regulating body temperature</a:t>
            </a:r>
          </a:p>
          <a:p>
            <a:r>
              <a:rPr lang="en-IN" sz="2400" b="1" i="1" dirty="0" smtClean="0">
                <a:solidFill>
                  <a:srgbClr val="002060"/>
                </a:solidFill>
                <a:latin typeface="Times New Roman" pitchFamily="18" charset="0"/>
                <a:cs typeface="Times New Roman" pitchFamily="18" charset="0"/>
              </a:rPr>
              <a:t>The blood that runs through the veins, arteries, and capillaries is known as whole blood, a mixture of about 55 percent plasma and 45 percent blood cells. About 7 to 8 percent of your total body weight is blood.</a:t>
            </a:r>
            <a:endParaRPr lang="en-IN" sz="2400" b="1" i="1" dirty="0">
              <a:solidFill>
                <a:srgbClr val="002060"/>
              </a:solidFill>
              <a:latin typeface="Times New Roman" pitchFamily="18" charset="0"/>
              <a:cs typeface="Times New Roman" pitchFamily="18" charset="0"/>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ww.montana.edu/wwwai/imsd/diabetes/VESSEL.GIF"/>
          <p:cNvPicPr>
            <a:picLocks noChangeAspect="1" noChangeArrowheads="1"/>
          </p:cNvPicPr>
          <p:nvPr/>
        </p:nvPicPr>
        <p:blipFill>
          <a:blip r:embed="rId3" cstate="print"/>
          <a:srcRect/>
          <a:stretch>
            <a:fillRect/>
          </a:stretch>
        </p:blipFill>
        <p:spPr bwMode="auto">
          <a:xfrm>
            <a:off x="1043608" y="1172246"/>
            <a:ext cx="6755355" cy="5685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0"/>
            <a:ext cx="91440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Structure of arteries and </a:t>
            </a:r>
            <a:r>
              <a:rPr lang="en-US"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veins</a:t>
            </a:r>
            <a:endParaRPr lang="en-US"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8196"/>
                                        </p:tgtEl>
                                        <p:attrNameLst>
                                          <p:attrName>style.visibility</p:attrName>
                                        </p:attrNameLst>
                                      </p:cBhvr>
                                      <p:to>
                                        <p:strVal val="visible"/>
                                      </p:to>
                                    </p:set>
                                    <p:anim calcmode="lin" valueType="num">
                                      <p:cBhvr>
                                        <p:cTn id="16" dur="500" decel="50000" fill="hold">
                                          <p:stCondLst>
                                            <p:cond delay="0"/>
                                          </p:stCondLst>
                                        </p:cTn>
                                        <p:tgtEl>
                                          <p:spTgt spid="8196"/>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8196"/>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8196"/>
                                        </p:tgtEl>
                                        <p:attrNameLst>
                                          <p:attrName>ppt_w</p:attrName>
                                        </p:attrNameLst>
                                      </p:cBhvr>
                                      <p:tavLst>
                                        <p:tav tm="0">
                                          <p:val>
                                            <p:strVal val="#ppt_w*.05"/>
                                          </p:val>
                                        </p:tav>
                                        <p:tav tm="100000">
                                          <p:val>
                                            <p:strVal val="#ppt_w"/>
                                          </p:val>
                                        </p:tav>
                                      </p:tavLst>
                                    </p:anim>
                                    <p:anim calcmode="lin" valueType="num">
                                      <p:cBhvr>
                                        <p:cTn id="19" dur="1000" fill="hold"/>
                                        <p:tgtEl>
                                          <p:spTgt spid="8196"/>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8196"/>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8196"/>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8196"/>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learnhumananatomy.com/wp-content/uploads/2013/02/heart.jpg"/>
          <p:cNvPicPr>
            <a:picLocks noChangeAspect="1" noChangeArrowheads="1"/>
          </p:cNvPicPr>
          <p:nvPr/>
        </p:nvPicPr>
        <p:blipFill>
          <a:blip r:embed="rId3" cstate="print"/>
          <a:srcRect/>
          <a:stretch>
            <a:fillRect/>
          </a:stretch>
        </p:blipFill>
        <p:spPr bwMode="auto">
          <a:xfrm>
            <a:off x="611560" y="980728"/>
            <a:ext cx="7560840" cy="5670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0"/>
            <a:ext cx="91440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Anatomy of a heart</a:t>
            </a:r>
            <a:endParaRPr lang="en-US" sz="4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4578"/>
                                        </p:tgtEl>
                                        <p:attrNameLst>
                                          <p:attrName>style.visibility</p:attrName>
                                        </p:attrNameLst>
                                      </p:cBhvr>
                                      <p:to>
                                        <p:strVal val="visible"/>
                                      </p:to>
                                    </p:set>
                                    <p:animEffect transition="in" filter="dissolve">
                                      <p:cBhvr>
                                        <p:cTn id="16"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692</Words>
  <Application>Microsoft Office PowerPoint</Application>
  <PresentationFormat>On-screen Show (4:3)</PresentationFormat>
  <Paragraphs>38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DR.D.B.Singh</dc:creator>
  <cp:lastModifiedBy>DR.D.B.Singh</cp:lastModifiedBy>
  <cp:revision>28</cp:revision>
  <dcterms:created xsi:type="dcterms:W3CDTF">2013-08-07T14:04:53Z</dcterms:created>
  <dcterms:modified xsi:type="dcterms:W3CDTF">2013-08-09T11:05:15Z</dcterms:modified>
</cp:coreProperties>
</file>