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2" r:id="rId2"/>
    <p:sldId id="256" r:id="rId3"/>
    <p:sldId id="258" r:id="rId4"/>
    <p:sldId id="263" r:id="rId5"/>
    <p:sldId id="279" r:id="rId6"/>
    <p:sldId id="276" r:id="rId7"/>
    <p:sldId id="277" r:id="rId8"/>
    <p:sldId id="264" r:id="rId9"/>
    <p:sldId id="280" r:id="rId10"/>
    <p:sldId id="268" r:id="rId11"/>
    <p:sldId id="269" r:id="rId12"/>
    <p:sldId id="271" r:id="rId13"/>
    <p:sldId id="273" r:id="rId14"/>
    <p:sldId id="260" r:id="rId15"/>
    <p:sldId id="281" r:id="rId16"/>
    <p:sldId id="274" r:id="rId17"/>
    <p:sldId id="282" r:id="rId18"/>
    <p:sldId id="283" r:id="rId19"/>
    <p:sldId id="284" r:id="rId20"/>
    <p:sldId id="286" r:id="rId21"/>
    <p:sldId id="287" r:id="rId22"/>
    <p:sldId id="28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412" autoAdjust="0"/>
    <p:restoredTop sz="94718" autoAdjust="0"/>
  </p:normalViewPr>
  <p:slideViewPr>
    <p:cSldViewPr>
      <p:cViewPr>
        <p:scale>
          <a:sx n="60" d="100"/>
          <a:sy n="60" d="100"/>
        </p:scale>
        <p:origin x="-1440" y="-228"/>
      </p:cViewPr>
      <p:guideLst>
        <p:guide orient="horz" pos="2160"/>
        <p:guide pos="2880"/>
      </p:guideLst>
    </p:cSldViewPr>
  </p:slideViewPr>
  <p:outlineViewPr>
    <p:cViewPr>
      <p:scale>
        <a:sx n="33" d="100"/>
        <a:sy n="33" d="100"/>
      </p:scale>
      <p:origin x="48" y="624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FBEFE2-4771-4F64-A195-14B6CB656A90}" type="datetimeFigureOut">
              <a:rPr lang="en-US" smtClean="0"/>
              <a:pPr/>
              <a:t>3/11/2015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29AA9-C5B8-41CF-B43E-6345FB234C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RESOURCES OWNED BY PRIVATE INDIVIDUALS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0089834-B46F-4275-A806-8592125881C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5F085D-41AB-44B9-B038-7C3BEA897ED1}" type="datetimeFigureOut">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9A33E-F6F3-4E80-B425-31C82EAB1B8F}" type="slidenum">
              <a:rPr lang="en-US" smtClean="0"/>
              <a:pPr/>
              <a:t>‹#›</a:t>
            </a:fld>
            <a:endParaRPr lang="en-US"/>
          </a:p>
        </p:txBody>
      </p:sp>
    </p:spTree>
  </p:cSld>
  <p:clrMapOvr>
    <a:masterClrMapping/>
  </p:clrMapOvr>
  <p:transition>
    <p:sndAc>
      <p:stSnd>
        <p:snd r:embed="rId1" name="DIL KE JAROKE MAIN.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F085D-41AB-44B9-B038-7C3BEA897ED1}" type="datetimeFigureOut">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9A33E-F6F3-4E80-B425-31C82EAB1B8F}" type="slidenum">
              <a:rPr lang="en-US" smtClean="0"/>
              <a:pPr/>
              <a:t>‹#›</a:t>
            </a:fld>
            <a:endParaRPr lang="en-US"/>
          </a:p>
        </p:txBody>
      </p:sp>
    </p:spTree>
  </p:cSld>
  <p:clrMapOvr>
    <a:masterClrMapping/>
  </p:clrMapOvr>
  <p:transition>
    <p:sndAc>
      <p:stSnd>
        <p:snd r:embed="rId1" name="DIL KE JAROKE MAIN.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F085D-41AB-44B9-B038-7C3BEA897ED1}" type="datetimeFigureOut">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9A33E-F6F3-4E80-B425-31C82EAB1B8F}" type="slidenum">
              <a:rPr lang="en-US" smtClean="0"/>
              <a:pPr/>
              <a:t>‹#›</a:t>
            </a:fld>
            <a:endParaRPr lang="en-US"/>
          </a:p>
        </p:txBody>
      </p:sp>
    </p:spTree>
  </p:cSld>
  <p:clrMapOvr>
    <a:masterClrMapping/>
  </p:clrMapOvr>
  <p:transition>
    <p:sndAc>
      <p:stSnd>
        <p:snd r:embed="rId1" name="DIL KE JAROKE MAIN.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F085D-41AB-44B9-B038-7C3BEA897ED1}" type="datetimeFigureOut">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9A33E-F6F3-4E80-B425-31C82EAB1B8F}" type="slidenum">
              <a:rPr lang="en-US" smtClean="0"/>
              <a:pPr/>
              <a:t>‹#›</a:t>
            </a:fld>
            <a:endParaRPr lang="en-US"/>
          </a:p>
        </p:txBody>
      </p:sp>
    </p:spTree>
  </p:cSld>
  <p:clrMapOvr>
    <a:masterClrMapping/>
  </p:clrMapOvr>
  <p:transition>
    <p:sndAc>
      <p:stSnd>
        <p:snd r:embed="rId1" name="DIL KE JAROKE MAIN.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5F085D-41AB-44B9-B038-7C3BEA897ED1}" type="datetimeFigureOut">
              <a:rPr lang="en-US" smtClean="0"/>
              <a:pPr/>
              <a:t>3/11/2015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99A33E-F6F3-4E80-B425-31C82EAB1B8F}" type="slidenum">
              <a:rPr lang="en-US" smtClean="0"/>
              <a:pPr/>
              <a:t>‹#›</a:t>
            </a:fld>
            <a:endParaRPr lang="en-US"/>
          </a:p>
        </p:txBody>
      </p:sp>
    </p:spTree>
  </p:cSld>
  <p:clrMapOvr>
    <a:masterClrMapping/>
  </p:clrMapOvr>
  <p:transition>
    <p:sndAc>
      <p:stSnd>
        <p:snd r:embed="rId1" name="DIL KE JAROKE MAIN.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5F085D-41AB-44B9-B038-7C3BEA897ED1}" type="datetimeFigureOut">
              <a:rPr lang="en-US" smtClean="0"/>
              <a:pPr/>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9A33E-F6F3-4E80-B425-31C82EAB1B8F}" type="slidenum">
              <a:rPr lang="en-US" smtClean="0"/>
              <a:pPr/>
              <a:t>‹#›</a:t>
            </a:fld>
            <a:endParaRPr lang="en-US"/>
          </a:p>
        </p:txBody>
      </p:sp>
    </p:spTree>
  </p:cSld>
  <p:clrMapOvr>
    <a:masterClrMapping/>
  </p:clrMapOvr>
  <p:transition>
    <p:sndAc>
      <p:stSnd>
        <p:snd r:embed="rId1" name="DIL KE JAROKE MAIN.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5F085D-41AB-44B9-B038-7C3BEA897ED1}" type="datetimeFigureOut">
              <a:rPr lang="en-US" smtClean="0"/>
              <a:pPr/>
              <a:t>3/11/2015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99A33E-F6F3-4E80-B425-31C82EAB1B8F}" type="slidenum">
              <a:rPr lang="en-US" smtClean="0"/>
              <a:pPr/>
              <a:t>‹#›</a:t>
            </a:fld>
            <a:endParaRPr lang="en-US"/>
          </a:p>
        </p:txBody>
      </p:sp>
    </p:spTree>
  </p:cSld>
  <p:clrMapOvr>
    <a:masterClrMapping/>
  </p:clrMapOvr>
  <p:transition>
    <p:sndAc>
      <p:stSnd>
        <p:snd r:embed="rId1" name="DIL KE JAROKE MAIN.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5F085D-41AB-44B9-B038-7C3BEA897ED1}" type="datetimeFigureOut">
              <a:rPr lang="en-US" smtClean="0"/>
              <a:pPr/>
              <a:t>3/11/2015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99A33E-F6F3-4E80-B425-31C82EAB1B8F}" type="slidenum">
              <a:rPr lang="en-US" smtClean="0"/>
              <a:pPr/>
              <a:t>‹#›</a:t>
            </a:fld>
            <a:endParaRPr lang="en-US"/>
          </a:p>
        </p:txBody>
      </p:sp>
    </p:spTree>
  </p:cSld>
  <p:clrMapOvr>
    <a:masterClrMapping/>
  </p:clrMapOvr>
  <p:transition>
    <p:sndAc>
      <p:stSnd>
        <p:snd r:embed="rId1" name="DIL KE JAROKE MAIN.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F085D-41AB-44B9-B038-7C3BEA897ED1}" type="datetimeFigureOut">
              <a:rPr lang="en-US" smtClean="0"/>
              <a:pPr/>
              <a:t>3/11/2015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99A33E-F6F3-4E80-B425-31C82EAB1B8F}" type="slidenum">
              <a:rPr lang="en-US" smtClean="0"/>
              <a:pPr/>
              <a:t>‹#›</a:t>
            </a:fld>
            <a:endParaRPr lang="en-US"/>
          </a:p>
        </p:txBody>
      </p:sp>
    </p:spTree>
  </p:cSld>
  <p:clrMapOvr>
    <a:masterClrMapping/>
  </p:clrMapOvr>
  <p:transition>
    <p:sndAc>
      <p:stSnd>
        <p:snd r:embed="rId1" name="DIL KE JAROKE MAIN.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F085D-41AB-44B9-B038-7C3BEA897ED1}" type="datetimeFigureOut">
              <a:rPr lang="en-US" smtClean="0"/>
              <a:pPr/>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9A33E-F6F3-4E80-B425-31C82EAB1B8F}" type="slidenum">
              <a:rPr lang="en-US" smtClean="0"/>
              <a:pPr/>
              <a:t>‹#›</a:t>
            </a:fld>
            <a:endParaRPr lang="en-US"/>
          </a:p>
        </p:txBody>
      </p:sp>
    </p:spTree>
  </p:cSld>
  <p:clrMapOvr>
    <a:masterClrMapping/>
  </p:clrMapOvr>
  <p:transition>
    <p:sndAc>
      <p:stSnd>
        <p:snd r:embed="rId1" name="DIL KE JAROKE MAIN.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5F085D-41AB-44B9-B038-7C3BEA897ED1}" type="datetimeFigureOut">
              <a:rPr lang="en-US" smtClean="0"/>
              <a:pPr/>
              <a:t>3/11/2015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99A33E-F6F3-4E80-B425-31C82EAB1B8F}" type="slidenum">
              <a:rPr lang="en-US" smtClean="0"/>
              <a:pPr/>
              <a:t>‹#›</a:t>
            </a:fld>
            <a:endParaRPr lang="en-US"/>
          </a:p>
        </p:txBody>
      </p:sp>
    </p:spTree>
  </p:cSld>
  <p:clrMapOvr>
    <a:masterClrMapping/>
  </p:clrMapOvr>
  <p:transition>
    <p:sndAc>
      <p:stSnd>
        <p:snd r:embed="rId1" name="DIL KE JAROKE MAIN.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F085D-41AB-44B9-B038-7C3BEA897ED1}" type="datetimeFigureOut">
              <a:rPr lang="en-US" smtClean="0"/>
              <a:pPr/>
              <a:t>3/11/2015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9A33E-F6F3-4E80-B425-31C82EAB1B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DIL KE JAROKE MAIN.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smtClean="0"/>
          </a:p>
          <a:p>
            <a:r>
              <a:rPr lang="en-US" dirty="0" smtClean="0"/>
              <a:t>CLASS X  (GEOGRAPHY)</a:t>
            </a:r>
          </a:p>
          <a:p>
            <a:endParaRPr lang="en-US" dirty="0"/>
          </a:p>
        </p:txBody>
      </p:sp>
      <p:sp>
        <p:nvSpPr>
          <p:cNvPr id="4" name="Title 1"/>
          <p:cNvSpPr>
            <a:spLocks noGrp="1"/>
          </p:cNvSpPr>
          <p:nvPr>
            <p:ph type="ctrTitle"/>
          </p:nvPr>
        </p:nvSpPr>
        <p:spPr>
          <a:xfrm>
            <a:off x="0" y="457201"/>
            <a:ext cx="9144000" cy="314325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smtClean="0"/>
              <a:t>RESOURCES</a:t>
            </a:r>
            <a:br>
              <a:rPr lang="en-US" dirty="0" smtClean="0"/>
            </a:br>
            <a:r>
              <a:rPr lang="en-US" dirty="0" smtClean="0"/>
              <a:t> AND </a:t>
            </a:r>
            <a:br>
              <a:rPr lang="en-US" dirty="0" smtClean="0"/>
            </a:br>
            <a:r>
              <a:rPr lang="en-US" dirty="0" smtClean="0"/>
              <a:t>DEVELOPMENT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INDIVIDUAL RESOURCES</a:t>
            </a:r>
            <a:endParaRPr lang="en-US" dirty="0"/>
          </a:p>
        </p:txBody>
      </p:sp>
      <p:pic>
        <p:nvPicPr>
          <p:cNvPr id="4" name="Content Placeholder 3" descr="images.jpg"/>
          <p:cNvPicPr>
            <a:picLocks noGrp="1" noChangeAspect="1"/>
          </p:cNvPicPr>
          <p:nvPr>
            <p:ph idx="1"/>
          </p:nvPr>
        </p:nvPicPr>
        <p:blipFill>
          <a:blip r:embed="rId3"/>
          <a:stretch>
            <a:fillRect/>
          </a:stretch>
        </p:blipFill>
        <p:spPr>
          <a:xfrm>
            <a:off x="6581775" y="1524000"/>
            <a:ext cx="2562225" cy="1790700"/>
          </a:xfrm>
        </p:spPr>
      </p:pic>
      <p:pic>
        <p:nvPicPr>
          <p:cNvPr id="5" name="Picture 4" descr="download (1).jpg"/>
          <p:cNvPicPr>
            <a:picLocks noChangeAspect="1"/>
          </p:cNvPicPr>
          <p:nvPr/>
        </p:nvPicPr>
        <p:blipFill>
          <a:blip r:embed="rId4"/>
          <a:stretch>
            <a:fillRect/>
          </a:stretch>
        </p:blipFill>
        <p:spPr>
          <a:xfrm>
            <a:off x="685800" y="1676400"/>
            <a:ext cx="1771650" cy="1323975"/>
          </a:xfrm>
          <a:prstGeom prst="rect">
            <a:avLst/>
          </a:prstGeom>
        </p:spPr>
      </p:pic>
      <p:pic>
        <p:nvPicPr>
          <p:cNvPr id="6" name="Picture 5" descr="download.jpg"/>
          <p:cNvPicPr>
            <a:picLocks noChangeAspect="1"/>
          </p:cNvPicPr>
          <p:nvPr/>
        </p:nvPicPr>
        <p:blipFill>
          <a:blip r:embed="rId5"/>
          <a:stretch>
            <a:fillRect/>
          </a:stretch>
        </p:blipFill>
        <p:spPr>
          <a:xfrm>
            <a:off x="3200400" y="1676400"/>
            <a:ext cx="2971800" cy="1600200"/>
          </a:xfrm>
          <a:prstGeom prst="rect">
            <a:avLst/>
          </a:prstGeom>
        </p:spPr>
      </p:pic>
      <p:sp>
        <p:nvSpPr>
          <p:cNvPr id="7" name="TextBox 6"/>
          <p:cNvSpPr txBox="1"/>
          <p:nvPr/>
        </p:nvSpPr>
        <p:spPr>
          <a:xfrm>
            <a:off x="381000" y="3657600"/>
            <a:ext cx="8382000" cy="1384995"/>
          </a:xfrm>
          <a:prstGeom prst="rect">
            <a:avLst/>
          </a:prstGeom>
          <a:noFill/>
        </p:spPr>
        <p:txBody>
          <a:bodyPr wrap="square" rtlCol="0">
            <a:spAutoFit/>
          </a:bodyPr>
          <a:lstStyle/>
          <a:p>
            <a:r>
              <a:rPr lang="en-US" sz="2800" dirty="0" smtClean="0"/>
              <a:t>Are those resources which are operated by an individual or group of individual.</a:t>
            </a:r>
          </a:p>
          <a:p>
            <a:r>
              <a:rPr lang="en-US" sz="2800" dirty="0" smtClean="0"/>
              <a:t>Example: land, pastures, ponds, water in wells etc.</a:t>
            </a:r>
            <a:endParaRPr lang="en-US" sz="2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3">
            <a:schemeClr val="lt1"/>
          </a:lnRef>
          <a:fillRef idx="1">
            <a:schemeClr val="accent1"/>
          </a:fillRef>
          <a:effectRef idx="1">
            <a:schemeClr val="accent1"/>
          </a:effectRef>
          <a:fontRef idx="minor">
            <a:schemeClr val="lt1"/>
          </a:fontRef>
        </p:style>
        <p:txBody>
          <a:bodyPr/>
          <a:lstStyle/>
          <a:p>
            <a:r>
              <a:rPr lang="en-US" dirty="0" smtClean="0"/>
              <a:t>COMMUNITY OWNED RESOURCES</a:t>
            </a:r>
            <a:endParaRPr lang="en-US" dirty="0"/>
          </a:p>
        </p:txBody>
      </p:sp>
      <p:pic>
        <p:nvPicPr>
          <p:cNvPr id="4" name="Content Placeholder 3" descr="images (2).jpg"/>
          <p:cNvPicPr>
            <a:picLocks noGrp="1" noChangeAspect="1"/>
          </p:cNvPicPr>
          <p:nvPr>
            <p:ph idx="1"/>
          </p:nvPr>
        </p:nvPicPr>
        <p:blipFill>
          <a:blip r:embed="rId2"/>
          <a:stretch>
            <a:fillRect/>
          </a:stretch>
        </p:blipFill>
        <p:spPr>
          <a:xfrm>
            <a:off x="152400" y="1676400"/>
            <a:ext cx="2466975" cy="1847850"/>
          </a:xfrm>
        </p:spPr>
      </p:pic>
      <p:pic>
        <p:nvPicPr>
          <p:cNvPr id="5" name="Picture 4" descr="images (1).jpg"/>
          <p:cNvPicPr>
            <a:picLocks noChangeAspect="1"/>
          </p:cNvPicPr>
          <p:nvPr/>
        </p:nvPicPr>
        <p:blipFill>
          <a:blip r:embed="rId3"/>
          <a:stretch>
            <a:fillRect/>
          </a:stretch>
        </p:blipFill>
        <p:spPr>
          <a:xfrm>
            <a:off x="3352800" y="1752600"/>
            <a:ext cx="2286000" cy="1409700"/>
          </a:xfrm>
          <a:prstGeom prst="rect">
            <a:avLst/>
          </a:prstGeom>
        </p:spPr>
      </p:pic>
      <p:pic>
        <p:nvPicPr>
          <p:cNvPr id="6" name="Picture 5" descr="images (3).jpg"/>
          <p:cNvPicPr>
            <a:picLocks noChangeAspect="1"/>
          </p:cNvPicPr>
          <p:nvPr/>
        </p:nvPicPr>
        <p:blipFill>
          <a:blip r:embed="rId4"/>
          <a:stretch>
            <a:fillRect/>
          </a:stretch>
        </p:blipFill>
        <p:spPr>
          <a:xfrm>
            <a:off x="6248400" y="1676400"/>
            <a:ext cx="2638425" cy="2038350"/>
          </a:xfrm>
          <a:prstGeom prst="rect">
            <a:avLst/>
          </a:prstGeom>
        </p:spPr>
      </p:pic>
      <p:sp>
        <p:nvSpPr>
          <p:cNvPr id="7" name="TextBox 6"/>
          <p:cNvSpPr txBox="1"/>
          <p:nvPr/>
        </p:nvSpPr>
        <p:spPr>
          <a:xfrm>
            <a:off x="685800" y="3886200"/>
            <a:ext cx="8153400" cy="1815882"/>
          </a:xfrm>
          <a:prstGeom prst="rect">
            <a:avLst/>
          </a:prstGeom>
          <a:noFill/>
        </p:spPr>
        <p:txBody>
          <a:bodyPr wrap="square" rtlCol="0">
            <a:spAutoFit/>
          </a:bodyPr>
          <a:lstStyle/>
          <a:p>
            <a:r>
              <a:rPr lang="en-US" sz="2800" dirty="0" smtClean="0"/>
              <a:t>Are those resources which are managed by the all members of the community.</a:t>
            </a:r>
          </a:p>
          <a:p>
            <a:r>
              <a:rPr lang="en-US" sz="2800" b="1" dirty="0" smtClean="0"/>
              <a:t>Example: Grazing grounds, burial grounds, public parks, picnic spots etc.</a:t>
            </a:r>
            <a:endParaRPr lang="en-US" sz="280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0" y="0"/>
            <a:ext cx="9144000" cy="6858000"/>
          </a:xfrm>
        </p:spPr>
        <p:style>
          <a:lnRef idx="2">
            <a:schemeClr val="accent4">
              <a:shade val="50000"/>
            </a:schemeClr>
          </a:lnRef>
          <a:fillRef idx="1">
            <a:schemeClr val="accent4"/>
          </a:fillRef>
          <a:effectRef idx="0">
            <a:schemeClr val="accent4"/>
          </a:effectRef>
          <a:fontRef idx="minor">
            <a:schemeClr val="lt1"/>
          </a:fontRef>
        </p:style>
        <p:txBody>
          <a:bodyPr/>
          <a:lstStyle/>
          <a:p>
            <a:pPr>
              <a:buNone/>
            </a:pPr>
            <a:r>
              <a:rPr lang="en-US" dirty="0" smtClean="0"/>
              <a:t>                       </a:t>
            </a:r>
          </a:p>
          <a:p>
            <a:pPr>
              <a:buNone/>
            </a:pPr>
            <a:r>
              <a:rPr lang="en-US" dirty="0" smtClean="0"/>
              <a:t>                        NATIONAL RESOURCES</a:t>
            </a:r>
            <a:endParaRPr lang="en-US" dirty="0"/>
          </a:p>
        </p:txBody>
      </p:sp>
      <p:pic>
        <p:nvPicPr>
          <p:cNvPr id="4" name="Picture 3" descr="images (1).jpg"/>
          <p:cNvPicPr>
            <a:picLocks noChangeAspect="1"/>
          </p:cNvPicPr>
          <p:nvPr/>
        </p:nvPicPr>
        <p:blipFill>
          <a:blip r:embed="rId2"/>
          <a:stretch>
            <a:fillRect/>
          </a:stretch>
        </p:blipFill>
        <p:spPr>
          <a:xfrm>
            <a:off x="4191001" y="1447800"/>
            <a:ext cx="1905000" cy="1426911"/>
          </a:xfrm>
          <a:prstGeom prst="rect">
            <a:avLst/>
          </a:prstGeom>
        </p:spPr>
      </p:pic>
      <p:pic>
        <p:nvPicPr>
          <p:cNvPr id="5" name="Picture 4" descr="thumbnail (1).jpg"/>
          <p:cNvPicPr>
            <a:picLocks noChangeAspect="1"/>
          </p:cNvPicPr>
          <p:nvPr/>
        </p:nvPicPr>
        <p:blipFill>
          <a:blip r:embed="rId3"/>
          <a:stretch>
            <a:fillRect/>
          </a:stretch>
        </p:blipFill>
        <p:spPr>
          <a:xfrm>
            <a:off x="6248400" y="1447800"/>
            <a:ext cx="2133600" cy="1600200"/>
          </a:xfrm>
          <a:prstGeom prst="rect">
            <a:avLst/>
          </a:prstGeom>
        </p:spPr>
      </p:pic>
      <p:pic>
        <p:nvPicPr>
          <p:cNvPr id="6" name="Picture 5" descr="thumbnail.jpg"/>
          <p:cNvPicPr>
            <a:picLocks noChangeAspect="1"/>
          </p:cNvPicPr>
          <p:nvPr/>
        </p:nvPicPr>
        <p:blipFill>
          <a:blip r:embed="rId4"/>
          <a:stretch>
            <a:fillRect/>
          </a:stretch>
        </p:blipFill>
        <p:spPr>
          <a:xfrm>
            <a:off x="457200" y="1524000"/>
            <a:ext cx="1625600" cy="1219200"/>
          </a:xfrm>
          <a:prstGeom prst="rect">
            <a:avLst/>
          </a:prstGeom>
        </p:spPr>
      </p:pic>
      <p:pic>
        <p:nvPicPr>
          <p:cNvPr id="7" name="Picture 6" descr="images (1).jpg"/>
          <p:cNvPicPr>
            <a:picLocks noChangeAspect="1"/>
          </p:cNvPicPr>
          <p:nvPr/>
        </p:nvPicPr>
        <p:blipFill>
          <a:blip r:embed="rId5"/>
          <a:stretch>
            <a:fillRect/>
          </a:stretch>
        </p:blipFill>
        <p:spPr>
          <a:xfrm>
            <a:off x="2286000" y="1447801"/>
            <a:ext cx="1738859" cy="1371600"/>
          </a:xfrm>
          <a:prstGeom prst="rect">
            <a:avLst/>
          </a:prstGeom>
        </p:spPr>
      </p:pic>
      <p:sp>
        <p:nvSpPr>
          <p:cNvPr id="8" name="TextBox 7"/>
          <p:cNvSpPr txBox="1"/>
          <p:nvPr/>
        </p:nvSpPr>
        <p:spPr>
          <a:xfrm>
            <a:off x="685800" y="3429000"/>
            <a:ext cx="8153400" cy="267765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Are those resources which are related to a particular nation. Land resource are within the political boundaries and oceanic resource up to 12 nautical miles</a:t>
            </a:r>
          </a:p>
          <a:p>
            <a:r>
              <a:rPr lang="en-US" sz="2800" b="1" dirty="0" smtClean="0"/>
              <a:t>Example: Minerals, forests, wildlife, oceanic resources etc.</a:t>
            </a:r>
            <a:endParaRPr lang="en-US" sz="2800"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INTERNATIONAL RESOURCES</a:t>
            </a:r>
            <a:endParaRPr lang="en-US" dirty="0"/>
          </a:p>
        </p:txBody>
      </p:sp>
      <p:pic>
        <p:nvPicPr>
          <p:cNvPr id="4" name="Content Placeholder 3" descr="thumbnail.jpg"/>
          <p:cNvPicPr>
            <a:picLocks noGrp="1" noChangeAspect="1"/>
          </p:cNvPicPr>
          <p:nvPr>
            <p:ph idx="1"/>
          </p:nvPr>
        </p:nvPicPr>
        <p:blipFill>
          <a:blip r:embed="rId2"/>
          <a:stretch>
            <a:fillRect/>
          </a:stretch>
        </p:blipFill>
        <p:spPr>
          <a:xfrm>
            <a:off x="609600" y="1600201"/>
            <a:ext cx="7924800" cy="2209800"/>
          </a:xfrm>
        </p:spPr>
      </p:pic>
      <p:sp>
        <p:nvSpPr>
          <p:cNvPr id="5" name="TextBox 4"/>
          <p:cNvSpPr txBox="1"/>
          <p:nvPr/>
        </p:nvSpPr>
        <p:spPr>
          <a:xfrm>
            <a:off x="685800" y="4038600"/>
            <a:ext cx="8153400" cy="181588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t>Are those resources which are managed by international institutions. They belong to various nations of the world.</a:t>
            </a:r>
          </a:p>
          <a:p>
            <a:r>
              <a:rPr lang="en-US" sz="2800" b="1" dirty="0" smtClean="0"/>
              <a:t>Example: oceanic resources, petroleum etc.</a:t>
            </a:r>
            <a:endParaRPr lang="en-US" sz="2800"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b="1" dirty="0" smtClean="0"/>
              <a:t/>
            </a:r>
            <a:br>
              <a:rPr lang="en-US" b="1" dirty="0" smtClean="0"/>
            </a:br>
            <a:r>
              <a:rPr lang="en-US" b="1" dirty="0" smtClean="0"/>
              <a:t>On the basis of Status </a:t>
            </a:r>
            <a:r>
              <a:rPr lang="en-US" b="1" dirty="0" smtClean="0"/>
              <a:t>of development</a:t>
            </a:r>
            <a:br>
              <a:rPr lang="en-US" b="1" dirty="0" smtClean="0"/>
            </a:br>
            <a:endParaRPr lang="en-US" dirty="0"/>
          </a:p>
        </p:txBody>
      </p:sp>
      <p:sp>
        <p:nvSpPr>
          <p:cNvPr id="3" name="Content Placeholder 2"/>
          <p:cNvSpPr>
            <a:spLocks noGrp="1"/>
          </p:cNvSpPr>
          <p:nvPr>
            <p:ph idx="1"/>
          </p:nvPr>
        </p:nvSpPr>
        <p:spPr>
          <a:xfrm>
            <a:off x="228600" y="609600"/>
            <a:ext cx="8686800" cy="6019800"/>
          </a:xfrm>
        </p:spPr>
        <p:txBody>
          <a:bodyPr/>
          <a:lstStyle/>
          <a:p>
            <a:pPr algn="ctr">
              <a:buNone/>
            </a:pPr>
            <a:endParaRPr lang="en-US" dirty="0" smtClean="0"/>
          </a:p>
          <a:p>
            <a:pPr>
              <a:buNone/>
            </a:pPr>
            <a:endParaRPr lang="en-US" dirty="0" smtClean="0"/>
          </a:p>
          <a:p>
            <a:pPr>
              <a:buNone/>
            </a:pPr>
            <a:endParaRPr lang="en-US" dirty="0" smtClean="0"/>
          </a:p>
          <a:p>
            <a:pPr algn="ctr">
              <a:buNone/>
            </a:pPr>
            <a:endParaRPr lang="en-US" dirty="0" smtClean="0"/>
          </a:p>
          <a:p>
            <a:pPr algn="ctr">
              <a:buNone/>
            </a:pPr>
            <a:endParaRPr lang="en-US" dirty="0"/>
          </a:p>
        </p:txBody>
      </p:sp>
      <p:sp>
        <p:nvSpPr>
          <p:cNvPr id="14" name="Rectangle 13"/>
          <p:cNvSpPr/>
          <p:nvPr/>
        </p:nvSpPr>
        <p:spPr>
          <a:xfrm>
            <a:off x="1600200" y="1371600"/>
            <a:ext cx="2895600" cy="4114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8" name="Rectangle 17"/>
          <p:cNvSpPr/>
          <p:nvPr/>
        </p:nvSpPr>
        <p:spPr>
          <a:xfrm>
            <a:off x="4495800" y="1371600"/>
            <a:ext cx="2895600" cy="20574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9" name="Rectangle 18"/>
          <p:cNvSpPr/>
          <p:nvPr/>
        </p:nvSpPr>
        <p:spPr>
          <a:xfrm>
            <a:off x="4495800" y="3429000"/>
            <a:ext cx="1447800" cy="2057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1" name="Rectangle 20"/>
          <p:cNvSpPr/>
          <p:nvPr/>
        </p:nvSpPr>
        <p:spPr>
          <a:xfrm>
            <a:off x="5943600" y="3429000"/>
            <a:ext cx="1447800" cy="2057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cxnSp>
        <p:nvCxnSpPr>
          <p:cNvPr id="25" name="Straight Arrow Connector 24"/>
          <p:cNvCxnSpPr/>
          <p:nvPr/>
        </p:nvCxnSpPr>
        <p:spPr>
          <a:xfrm rot="5400000">
            <a:off x="-609600" y="3429000"/>
            <a:ext cx="4114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a:off x="4495800" y="1219200"/>
            <a:ext cx="28194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rot="5400000">
            <a:off x="6438900" y="4457700"/>
            <a:ext cx="20574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a:off x="4495800" y="5562600"/>
            <a:ext cx="1447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rot="16200000">
            <a:off x="213581" y="2986816"/>
            <a:ext cx="2039037" cy="369332"/>
          </a:xfrm>
          <a:prstGeom prst="rect">
            <a:avLst/>
          </a:prstGeom>
          <a:noFill/>
        </p:spPr>
        <p:txBody>
          <a:bodyPr wrap="square" rtlCol="0">
            <a:spAutoFit/>
          </a:bodyPr>
          <a:lstStyle/>
          <a:p>
            <a:r>
              <a:rPr lang="en-US" b="1" dirty="0" smtClean="0"/>
              <a:t>Potential resources</a:t>
            </a:r>
            <a:endParaRPr lang="en-US" b="1" dirty="0"/>
          </a:p>
        </p:txBody>
      </p:sp>
      <p:sp>
        <p:nvSpPr>
          <p:cNvPr id="33" name="TextBox 32"/>
          <p:cNvSpPr txBox="1"/>
          <p:nvPr/>
        </p:nvSpPr>
        <p:spPr>
          <a:xfrm>
            <a:off x="4876800" y="838200"/>
            <a:ext cx="2133600" cy="369332"/>
          </a:xfrm>
          <a:prstGeom prst="rect">
            <a:avLst/>
          </a:prstGeom>
          <a:noFill/>
        </p:spPr>
        <p:txBody>
          <a:bodyPr wrap="square" rtlCol="0">
            <a:spAutoFit/>
          </a:bodyPr>
          <a:lstStyle/>
          <a:p>
            <a:r>
              <a:rPr lang="en-US" b="1" dirty="0" smtClean="0"/>
              <a:t>Stock resources</a:t>
            </a:r>
            <a:endParaRPr lang="en-US" b="1" dirty="0"/>
          </a:p>
        </p:txBody>
      </p:sp>
      <p:sp>
        <p:nvSpPr>
          <p:cNvPr id="34" name="TextBox 33"/>
          <p:cNvSpPr txBox="1"/>
          <p:nvPr/>
        </p:nvSpPr>
        <p:spPr>
          <a:xfrm rot="5400000">
            <a:off x="6360619" y="4577834"/>
            <a:ext cx="2667002" cy="369332"/>
          </a:xfrm>
          <a:prstGeom prst="rect">
            <a:avLst/>
          </a:prstGeom>
          <a:noFill/>
        </p:spPr>
        <p:txBody>
          <a:bodyPr wrap="square" rtlCol="0">
            <a:spAutoFit/>
          </a:bodyPr>
          <a:lstStyle/>
          <a:p>
            <a:r>
              <a:rPr lang="en-US" dirty="0" smtClean="0"/>
              <a:t>Developed resources</a:t>
            </a:r>
            <a:endParaRPr lang="en-US" dirty="0"/>
          </a:p>
        </p:txBody>
      </p:sp>
      <p:sp>
        <p:nvSpPr>
          <p:cNvPr id="35" name="TextBox 34"/>
          <p:cNvSpPr txBox="1"/>
          <p:nvPr/>
        </p:nvSpPr>
        <p:spPr>
          <a:xfrm>
            <a:off x="4419600" y="5638800"/>
            <a:ext cx="2286000" cy="369332"/>
          </a:xfrm>
          <a:prstGeom prst="rect">
            <a:avLst/>
          </a:prstGeom>
          <a:noFill/>
        </p:spPr>
        <p:txBody>
          <a:bodyPr wrap="square" rtlCol="0">
            <a:spAutoFit/>
          </a:bodyPr>
          <a:lstStyle/>
          <a:p>
            <a:r>
              <a:rPr lang="en-US" dirty="0" smtClean="0"/>
              <a:t>Reserved resources</a:t>
            </a:r>
            <a:endParaRPr lang="en-US" dirty="0"/>
          </a:p>
        </p:txBody>
      </p:sp>
      <p:sp>
        <p:nvSpPr>
          <p:cNvPr id="36" name="TextBox 35"/>
          <p:cNvSpPr txBox="1"/>
          <p:nvPr/>
        </p:nvSpPr>
        <p:spPr>
          <a:xfrm>
            <a:off x="1828800" y="1981200"/>
            <a:ext cx="23622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Example: Solar and wind energy in Gujarat and Rajasthan</a:t>
            </a:r>
            <a:endParaRPr lang="en-US" dirty="0"/>
          </a:p>
        </p:txBody>
      </p:sp>
      <p:sp>
        <p:nvSpPr>
          <p:cNvPr id="38" name="TextBox 37"/>
          <p:cNvSpPr txBox="1"/>
          <p:nvPr/>
        </p:nvSpPr>
        <p:spPr>
          <a:xfrm>
            <a:off x="4876800" y="1905000"/>
            <a:ext cx="228600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Example: Hydrogen and Oxygen in water</a:t>
            </a:r>
          </a:p>
          <a:p>
            <a:endParaRPr lang="en-US" dirty="0"/>
          </a:p>
        </p:txBody>
      </p:sp>
      <p:sp>
        <p:nvSpPr>
          <p:cNvPr id="40" name="TextBox 39"/>
          <p:cNvSpPr txBox="1"/>
          <p:nvPr/>
        </p:nvSpPr>
        <p:spPr>
          <a:xfrm>
            <a:off x="6019800" y="3657600"/>
            <a:ext cx="12954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Example: Soil, Aviation </a:t>
            </a:r>
            <a:endParaRPr lang="en-US" dirty="0"/>
          </a:p>
        </p:txBody>
      </p:sp>
      <p:sp>
        <p:nvSpPr>
          <p:cNvPr id="42" name="TextBox 41"/>
          <p:cNvSpPr txBox="1"/>
          <p:nvPr/>
        </p:nvSpPr>
        <p:spPr>
          <a:xfrm>
            <a:off x="4648200" y="3657600"/>
            <a:ext cx="11430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Example: Forests, Water, Minerals etc.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amond(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000" fill="hold"/>
                                        <p:tgtEl>
                                          <p:spTgt spid="25"/>
                                        </p:tgtEl>
                                        <p:attrNameLst>
                                          <p:attrName>ppt_x</p:attrName>
                                        </p:attrNameLst>
                                      </p:cBhvr>
                                      <p:tavLst>
                                        <p:tav tm="0">
                                          <p:val>
                                            <p:strVal val="#ppt_x"/>
                                          </p:val>
                                        </p:tav>
                                        <p:tav tm="100000">
                                          <p:val>
                                            <p:strVal val="#ppt_x"/>
                                          </p:val>
                                        </p:tav>
                                      </p:tavLst>
                                    </p:anim>
                                    <p:anim calcmode="lin" valueType="num">
                                      <p:cBhvr additive="base">
                                        <p:cTn id="33" dur="20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linds(horizontal)">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2000" fill="hold"/>
                                        <p:tgtEl>
                                          <p:spTgt spid="27"/>
                                        </p:tgtEl>
                                        <p:attrNameLst>
                                          <p:attrName>ppt_x</p:attrName>
                                        </p:attrNameLst>
                                      </p:cBhvr>
                                      <p:tavLst>
                                        <p:tav tm="0">
                                          <p:val>
                                            <p:strVal val="0-#ppt_w/2"/>
                                          </p:val>
                                        </p:tav>
                                        <p:tav tm="100000">
                                          <p:val>
                                            <p:strVal val="#ppt_x"/>
                                          </p:val>
                                        </p:tav>
                                      </p:tavLst>
                                    </p:anim>
                                    <p:anim calcmode="lin" valueType="num">
                                      <p:cBhvr additive="base">
                                        <p:cTn id="44" dur="2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box(i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2000" fill="hold"/>
                                        <p:tgtEl>
                                          <p:spTgt spid="29"/>
                                        </p:tgtEl>
                                        <p:attrNameLst>
                                          <p:attrName>ppt_x</p:attrName>
                                        </p:attrNameLst>
                                      </p:cBhvr>
                                      <p:tavLst>
                                        <p:tav tm="0">
                                          <p:val>
                                            <p:strVal val="#ppt_x"/>
                                          </p:val>
                                        </p:tav>
                                        <p:tav tm="100000">
                                          <p:val>
                                            <p:strVal val="#ppt_x"/>
                                          </p:val>
                                        </p:tav>
                                      </p:tavLst>
                                    </p:anim>
                                    <p:anim calcmode="lin" valueType="num">
                                      <p:cBhvr additive="base">
                                        <p:cTn id="55"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checkerboard(across)">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2000" fill="hold"/>
                                        <p:tgtEl>
                                          <p:spTgt spid="31"/>
                                        </p:tgtEl>
                                        <p:attrNameLst>
                                          <p:attrName>ppt_x</p:attrName>
                                        </p:attrNameLst>
                                      </p:cBhvr>
                                      <p:tavLst>
                                        <p:tav tm="0">
                                          <p:val>
                                            <p:strVal val="1+#ppt_w/2"/>
                                          </p:val>
                                        </p:tav>
                                        <p:tav tm="100000">
                                          <p:val>
                                            <p:strVal val="#ppt_x"/>
                                          </p:val>
                                        </p:tav>
                                      </p:tavLst>
                                    </p:anim>
                                    <p:anim calcmode="lin" valueType="num">
                                      <p:cBhvr additive="base">
                                        <p:cTn id="66" dur="2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35"/>
                                        </p:tgtEl>
                                        <p:attrNameLst>
                                          <p:attrName>style.visibility</p:attrName>
                                        </p:attrNameLst>
                                      </p:cBhvr>
                                      <p:to>
                                        <p:strVal val="visible"/>
                                      </p:to>
                                    </p:set>
                                    <p:anim calcmode="discrete" valueType="clr">
                                      <p:cBhvr override="childStyle">
                                        <p:cTn id="71" dur="80"/>
                                        <p:tgtEl>
                                          <p:spTgt spid="35"/>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35"/>
                                        </p:tgtEl>
                                        <p:attrNameLst>
                                          <p:attrName>fillcolor</p:attrName>
                                        </p:attrNameLst>
                                      </p:cBhvr>
                                      <p:tavLst>
                                        <p:tav tm="0">
                                          <p:val>
                                            <p:clrVal>
                                              <a:schemeClr val="accent2"/>
                                            </p:clrVal>
                                          </p:val>
                                        </p:tav>
                                        <p:tav tm="50000">
                                          <p:val>
                                            <p:clrVal>
                                              <a:schemeClr val="hlink"/>
                                            </p:clrVal>
                                          </p:val>
                                        </p:tav>
                                      </p:tavLst>
                                    </p:anim>
                                    <p:set>
                                      <p:cBhvr>
                                        <p:cTn id="73" dur="80"/>
                                        <p:tgtEl>
                                          <p:spTgt spid="35"/>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blinds(horizontal)">
                                      <p:cBhvr>
                                        <p:cTn id="78" dur="500"/>
                                        <p:tgtEl>
                                          <p:spTgt spid="36"/>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ntr" presetSubtype="16"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diamond(in)">
                                      <p:cBhvr>
                                        <p:cTn id="83" dur="20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40"/>
                                        </p:tgtEl>
                                        <p:attrNameLst>
                                          <p:attrName>style.visibility</p:attrName>
                                        </p:attrNameLst>
                                      </p:cBhvr>
                                      <p:to>
                                        <p:strVal val="visible"/>
                                      </p:to>
                                    </p:set>
                                    <p:anim calcmode="lin" valueType="num">
                                      <p:cBhvr>
                                        <p:cTn id="88"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40"/>
                                        </p:tgtEl>
                                        <p:attrNameLst>
                                          <p:attrName>ppt_y</p:attrName>
                                        </p:attrNameLst>
                                      </p:cBhvr>
                                      <p:tavLst>
                                        <p:tav tm="0">
                                          <p:val>
                                            <p:strVal val="#ppt_y"/>
                                          </p:val>
                                        </p:tav>
                                        <p:tav tm="100000">
                                          <p:val>
                                            <p:strVal val="#ppt_y"/>
                                          </p:val>
                                        </p:tav>
                                      </p:tavLst>
                                    </p:anim>
                                    <p:anim calcmode="lin" valueType="num">
                                      <p:cBhvr>
                                        <p:cTn id="90"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40"/>
                                        </p:tgtEl>
                                      </p:cBhvr>
                                    </p:animEffect>
                                  </p:childTnLst>
                                </p:cTn>
                              </p:par>
                            </p:childTnLst>
                          </p:cTn>
                        </p:par>
                      </p:childTnLst>
                    </p:cTn>
                  </p:par>
                  <p:par>
                    <p:cTn id="93" fill="hold">
                      <p:stCondLst>
                        <p:cond delay="indefinite"/>
                      </p:stCondLst>
                      <p:childTnLst>
                        <p:par>
                          <p:cTn id="94" fill="hold">
                            <p:stCondLst>
                              <p:cond delay="0"/>
                            </p:stCondLst>
                            <p:childTnLst>
                              <p:par>
                                <p:cTn id="95" presetID="27" presetClass="entr" presetSubtype="0" fill="hold" grpId="0" nodeType="clickEffect">
                                  <p:stCondLst>
                                    <p:cond delay="0"/>
                                  </p:stCondLst>
                                  <p:iterate type="lt">
                                    <p:tmPct val="50000"/>
                                  </p:iterate>
                                  <p:childTnLst>
                                    <p:set>
                                      <p:cBhvr>
                                        <p:cTn id="96" dur="1" fill="hold">
                                          <p:stCondLst>
                                            <p:cond delay="0"/>
                                          </p:stCondLst>
                                        </p:cTn>
                                        <p:tgtEl>
                                          <p:spTgt spid="42"/>
                                        </p:tgtEl>
                                        <p:attrNameLst>
                                          <p:attrName>style.visibility</p:attrName>
                                        </p:attrNameLst>
                                      </p:cBhvr>
                                      <p:to>
                                        <p:strVal val="visible"/>
                                      </p:to>
                                    </p:set>
                                    <p:anim calcmode="discrete" valueType="clr">
                                      <p:cBhvr override="childStyle">
                                        <p:cTn id="97"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42"/>
                                        </p:tgtEl>
                                        <p:attrNameLst>
                                          <p:attrName>fillcolor</p:attrName>
                                        </p:attrNameLst>
                                      </p:cBhvr>
                                      <p:tavLst>
                                        <p:tav tm="0">
                                          <p:val>
                                            <p:clrVal>
                                              <a:schemeClr val="accent2"/>
                                            </p:clrVal>
                                          </p:val>
                                        </p:tav>
                                        <p:tav tm="50000">
                                          <p:val>
                                            <p:clrVal>
                                              <a:schemeClr val="hlink"/>
                                            </p:clrVal>
                                          </p:val>
                                        </p:tav>
                                      </p:tavLst>
                                    </p:anim>
                                    <p:set>
                                      <p:cBhvr>
                                        <p:cTn id="99" dur="80"/>
                                        <p:tgtEl>
                                          <p:spTgt spid="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8" grpId="0" animBg="1"/>
      <p:bldP spid="19" grpId="0" animBg="1"/>
      <p:bldP spid="21" grpId="0" animBg="1"/>
      <p:bldP spid="32" grpId="0"/>
      <p:bldP spid="33" grpId="0"/>
      <p:bldP spid="34" grpId="0"/>
      <p:bldP spid="35" grpId="0"/>
      <p:bldP spid="36" grpId="0" animBg="1"/>
      <p:bldP spid="38" grpId="0" animBg="1"/>
      <p:bldP spid="40"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0"/>
          </a:xfrm>
        </p:spPr>
        <p:style>
          <a:lnRef idx="0">
            <a:schemeClr val="accent3"/>
          </a:lnRef>
          <a:fillRef idx="3">
            <a:schemeClr val="accent3"/>
          </a:fillRef>
          <a:effectRef idx="3">
            <a:schemeClr val="accent3"/>
          </a:effectRef>
          <a:fontRef idx="minor">
            <a:schemeClr val="lt1"/>
          </a:fontRef>
        </p:style>
        <p:txBody>
          <a:bodyPr>
            <a:normAutofit/>
          </a:bodyPr>
          <a:lstStyle/>
          <a:p>
            <a:pPr algn="just"/>
            <a:r>
              <a:rPr lang="en-US" sz="2400" b="1" u="sng" dirty="0" smtClean="0">
                <a:latin typeface="Arial" pitchFamily="34" charset="0"/>
                <a:cs typeface="Arial" pitchFamily="34" charset="0"/>
              </a:rPr>
              <a:t>Potential Resources</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Are those resources whose quality and quantity is unknown because of the lack of technology.</a:t>
            </a:r>
            <a:br>
              <a:rPr lang="en-US" sz="2400" dirty="0" smtClean="0">
                <a:latin typeface="Arial" pitchFamily="34" charset="0"/>
                <a:cs typeface="Arial" pitchFamily="34" charset="0"/>
              </a:rPr>
            </a:br>
            <a:r>
              <a:rPr lang="en-US" sz="2400" b="1" u="sng" dirty="0" smtClean="0">
                <a:latin typeface="Arial" pitchFamily="34" charset="0"/>
                <a:cs typeface="Arial" pitchFamily="34" charset="0"/>
              </a:rPr>
              <a:t>Stock resources</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Materials </a:t>
            </a:r>
            <a:r>
              <a:rPr lang="en-US" sz="2400" dirty="0" smtClean="0">
                <a:latin typeface="Arial" pitchFamily="34" charset="0"/>
                <a:cs typeface="Arial" pitchFamily="34" charset="0"/>
              </a:rPr>
              <a:t>in the environment </a:t>
            </a:r>
            <a:r>
              <a:rPr lang="en-US" sz="2400" dirty="0" smtClean="0">
                <a:latin typeface="Arial" pitchFamily="34" charset="0"/>
                <a:cs typeface="Arial" pitchFamily="34" charset="0"/>
              </a:rPr>
              <a:t>which have </a:t>
            </a:r>
            <a:r>
              <a:rPr lang="en-US" sz="2400" dirty="0" smtClean="0">
                <a:latin typeface="Arial" pitchFamily="34" charset="0"/>
                <a:cs typeface="Arial" pitchFamily="34" charset="0"/>
              </a:rPr>
              <a:t>the potential to satisfy human needs but</a:t>
            </a:r>
            <a:br>
              <a:rPr lang="en-US" sz="2400" dirty="0" smtClean="0">
                <a:latin typeface="Arial" pitchFamily="34" charset="0"/>
                <a:cs typeface="Arial" pitchFamily="34" charset="0"/>
              </a:rPr>
            </a:br>
            <a:r>
              <a:rPr lang="en-US" sz="2400" dirty="0" smtClean="0">
                <a:latin typeface="Arial" pitchFamily="34" charset="0"/>
                <a:cs typeface="Arial" pitchFamily="34" charset="0"/>
              </a:rPr>
              <a:t>human beings do not have the appropriate</a:t>
            </a:r>
            <a:br>
              <a:rPr lang="en-US" sz="2400" dirty="0" smtClean="0">
                <a:latin typeface="Arial" pitchFamily="34" charset="0"/>
                <a:cs typeface="Arial" pitchFamily="34" charset="0"/>
              </a:rPr>
            </a:br>
            <a:r>
              <a:rPr lang="en-US" sz="2400" dirty="0" smtClean="0">
                <a:latin typeface="Arial" pitchFamily="34" charset="0"/>
                <a:cs typeface="Arial" pitchFamily="34" charset="0"/>
              </a:rPr>
              <a:t>technology to access </a:t>
            </a:r>
            <a:r>
              <a:rPr lang="en-US" sz="2400" dirty="0" smtClean="0">
                <a:latin typeface="Arial" pitchFamily="34" charset="0"/>
                <a:cs typeface="Arial" pitchFamily="34" charset="0"/>
              </a:rPr>
              <a:t>these.</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57200" y="3124200"/>
            <a:ext cx="8229600" cy="3382963"/>
          </a:xfrm>
        </p:spPr>
        <p:style>
          <a:lnRef idx="0">
            <a:schemeClr val="accent4"/>
          </a:lnRef>
          <a:fillRef idx="3">
            <a:schemeClr val="accent4"/>
          </a:fillRef>
          <a:effectRef idx="3">
            <a:schemeClr val="accent4"/>
          </a:effectRef>
          <a:fontRef idx="minor">
            <a:schemeClr val="lt1"/>
          </a:fontRef>
        </p:style>
        <p:txBody>
          <a:bodyPr>
            <a:normAutofit/>
          </a:bodyPr>
          <a:lstStyle/>
          <a:p>
            <a:pPr marL="0" indent="0" algn="just">
              <a:buNone/>
            </a:pPr>
            <a:r>
              <a:rPr lang="en-US" sz="2400" b="1" u="sng" dirty="0" smtClean="0">
                <a:latin typeface="Arial" pitchFamily="34" charset="0"/>
                <a:cs typeface="Arial" pitchFamily="34" charset="0"/>
              </a:rPr>
              <a:t>Stock </a:t>
            </a:r>
            <a:r>
              <a:rPr lang="en-US" sz="2400" b="1" u="sng" dirty="0" smtClean="0">
                <a:latin typeface="Arial" pitchFamily="34" charset="0"/>
                <a:cs typeface="Arial" pitchFamily="34" charset="0"/>
              </a:rPr>
              <a:t>resources:</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Resources which </a:t>
            </a:r>
            <a:r>
              <a:rPr lang="en-US" sz="2400" dirty="0" smtClean="0">
                <a:latin typeface="Arial" pitchFamily="34" charset="0"/>
                <a:cs typeface="Arial" pitchFamily="34" charset="0"/>
              </a:rPr>
              <a:t>are surveyed </a:t>
            </a:r>
            <a:r>
              <a:rPr lang="en-US" sz="2400" dirty="0" smtClean="0">
                <a:latin typeface="Arial" pitchFamily="34" charset="0"/>
                <a:cs typeface="Arial" pitchFamily="34" charset="0"/>
              </a:rPr>
              <a:t>and their quality and quantity </a:t>
            </a:r>
            <a:r>
              <a:rPr lang="en-US" sz="2400" dirty="0" smtClean="0">
                <a:latin typeface="Arial" pitchFamily="34" charset="0"/>
                <a:cs typeface="Arial" pitchFamily="34" charset="0"/>
              </a:rPr>
              <a:t>have been </a:t>
            </a:r>
            <a:r>
              <a:rPr lang="en-US" sz="2400" dirty="0" smtClean="0">
                <a:latin typeface="Arial" pitchFamily="34" charset="0"/>
                <a:cs typeface="Arial" pitchFamily="34" charset="0"/>
              </a:rPr>
              <a:t>determined for </a:t>
            </a:r>
            <a:r>
              <a:rPr lang="en-US" sz="2400" dirty="0" smtClean="0">
                <a:latin typeface="Arial" pitchFamily="34" charset="0"/>
                <a:cs typeface="Arial" pitchFamily="34" charset="0"/>
              </a:rPr>
              <a:t>utilization. The development </a:t>
            </a:r>
            <a:r>
              <a:rPr lang="en-US" sz="2400" dirty="0" smtClean="0">
                <a:latin typeface="Arial" pitchFamily="34" charset="0"/>
                <a:cs typeface="Arial" pitchFamily="34" charset="0"/>
              </a:rPr>
              <a:t>of resources depends </a:t>
            </a:r>
            <a:r>
              <a:rPr lang="en-US" sz="2400" dirty="0" smtClean="0">
                <a:latin typeface="Arial" pitchFamily="34" charset="0"/>
                <a:cs typeface="Arial" pitchFamily="34" charset="0"/>
              </a:rPr>
              <a:t>on technology </a:t>
            </a:r>
            <a:r>
              <a:rPr lang="en-US" sz="2400" dirty="0" smtClean="0">
                <a:latin typeface="Arial" pitchFamily="34" charset="0"/>
                <a:cs typeface="Arial" pitchFamily="34" charset="0"/>
              </a:rPr>
              <a:t>and level of their feasibility</a:t>
            </a:r>
            <a:r>
              <a:rPr lang="en-US" sz="2400" dirty="0" smtClean="0">
                <a:latin typeface="Arial" pitchFamily="34" charset="0"/>
                <a:cs typeface="Arial" pitchFamily="34" charset="0"/>
              </a:rPr>
              <a:t>.</a:t>
            </a:r>
          </a:p>
          <a:p>
            <a:pPr marL="0" indent="0" algn="just">
              <a:buNone/>
            </a:pPr>
            <a:r>
              <a:rPr lang="en-US" sz="2400" b="1" u="sng" dirty="0" smtClean="0">
                <a:latin typeface="Arial" pitchFamily="34" charset="0"/>
                <a:cs typeface="Arial" pitchFamily="34" charset="0"/>
              </a:rPr>
              <a:t>Stock resources:</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are the subset of the stock, </a:t>
            </a:r>
            <a:r>
              <a:rPr lang="en-US" sz="2400" dirty="0" smtClean="0">
                <a:latin typeface="Arial" pitchFamily="34" charset="0"/>
                <a:cs typeface="Arial" pitchFamily="34" charset="0"/>
              </a:rPr>
              <a:t>which can </a:t>
            </a:r>
            <a:r>
              <a:rPr lang="en-US" sz="2400" dirty="0" smtClean="0">
                <a:latin typeface="Arial" pitchFamily="34" charset="0"/>
                <a:cs typeface="Arial" pitchFamily="34" charset="0"/>
              </a:rPr>
              <a:t>be put into use with the help of </a:t>
            </a:r>
            <a:r>
              <a:rPr lang="en-US" sz="2400" dirty="0" smtClean="0">
                <a:latin typeface="Arial" pitchFamily="34" charset="0"/>
                <a:cs typeface="Arial" pitchFamily="34" charset="0"/>
              </a:rPr>
              <a:t>existing technical </a:t>
            </a:r>
            <a:r>
              <a:rPr lang="en-US" sz="2400" dirty="0" smtClean="0">
                <a:latin typeface="Arial" pitchFamily="34" charset="0"/>
                <a:cs typeface="Arial" pitchFamily="34" charset="0"/>
              </a:rPr>
              <a:t>‘know-how’ but their use has </a:t>
            </a:r>
            <a:r>
              <a:rPr lang="en-US" sz="2400" dirty="0" smtClean="0">
                <a:latin typeface="Arial" pitchFamily="34" charset="0"/>
                <a:cs typeface="Arial" pitchFamily="34" charset="0"/>
              </a:rPr>
              <a:t>not been </a:t>
            </a:r>
            <a:r>
              <a:rPr lang="en-US" sz="2400" dirty="0" smtClean="0">
                <a:latin typeface="Arial" pitchFamily="34" charset="0"/>
                <a:cs typeface="Arial" pitchFamily="34" charset="0"/>
              </a:rPr>
              <a:t>started. These can be used for </a:t>
            </a:r>
            <a:r>
              <a:rPr lang="en-US" sz="2400" dirty="0" smtClean="0">
                <a:latin typeface="Arial" pitchFamily="34" charset="0"/>
                <a:cs typeface="Arial" pitchFamily="34" charset="0"/>
              </a:rPr>
              <a:t>meeting future </a:t>
            </a:r>
            <a:r>
              <a:rPr lang="en-US" sz="2400" dirty="0" smtClean="0">
                <a:latin typeface="Arial" pitchFamily="34" charset="0"/>
                <a:cs typeface="Arial" pitchFamily="34" charset="0"/>
              </a:rPr>
              <a:t>requirements.</a:t>
            </a:r>
          </a:p>
          <a:p>
            <a:pPr marL="0" indent="0" algn="just">
              <a:buNone/>
            </a:pPr>
            <a:endParaRPr lang="en-US" sz="2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DEVELOPMENT OF RESOURCES</a:t>
            </a:r>
            <a:endParaRPr lang="en-US" dirty="0"/>
          </a:p>
        </p:txBody>
      </p:sp>
      <p:pic>
        <p:nvPicPr>
          <p:cNvPr id="4" name="Content Placeholder 3" descr="images (1).jpg"/>
          <p:cNvPicPr>
            <a:picLocks noGrp="1" noChangeAspect="1"/>
          </p:cNvPicPr>
          <p:nvPr>
            <p:ph idx="1"/>
          </p:nvPr>
        </p:nvPicPr>
        <p:blipFill>
          <a:blip r:embed="rId2"/>
          <a:stretch>
            <a:fillRect/>
          </a:stretch>
        </p:blipFill>
        <p:spPr>
          <a:xfrm>
            <a:off x="4953000" y="1600200"/>
            <a:ext cx="2286000" cy="1533525"/>
          </a:xfrm>
        </p:spPr>
      </p:pic>
      <p:pic>
        <p:nvPicPr>
          <p:cNvPr id="6" name="Picture 5" descr="images (1).jpg"/>
          <p:cNvPicPr>
            <a:picLocks noChangeAspect="1"/>
          </p:cNvPicPr>
          <p:nvPr/>
        </p:nvPicPr>
        <p:blipFill>
          <a:blip r:embed="rId3"/>
          <a:stretch>
            <a:fillRect/>
          </a:stretch>
        </p:blipFill>
        <p:spPr>
          <a:xfrm>
            <a:off x="838200" y="1447800"/>
            <a:ext cx="2628900" cy="1743075"/>
          </a:xfrm>
          <a:prstGeom prst="rect">
            <a:avLst/>
          </a:prstGeom>
        </p:spPr>
      </p:pic>
      <p:sp>
        <p:nvSpPr>
          <p:cNvPr id="8" name="Rectangle 7"/>
          <p:cNvSpPr/>
          <p:nvPr/>
        </p:nvSpPr>
        <p:spPr>
          <a:xfrm>
            <a:off x="228600" y="3318570"/>
            <a:ext cx="8915400" cy="35394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fontAlgn="base">
              <a:spcBef>
                <a:spcPct val="0"/>
              </a:spcBef>
              <a:spcAft>
                <a:spcPct val="0"/>
              </a:spcAft>
            </a:pPr>
            <a:r>
              <a:rPr lang="en-US" dirty="0" smtClean="0">
                <a:latin typeface="Arial" pitchFamily="34" charset="0"/>
                <a:ea typeface="Times New Roman" pitchFamily="18" charset="0"/>
                <a:cs typeface="Arial" pitchFamily="34" charset="0"/>
              </a:rPr>
              <a:t> </a:t>
            </a:r>
            <a:r>
              <a:rPr lang="en-US" sz="2800" dirty="0" smtClean="0">
                <a:latin typeface="Arial" pitchFamily="34" charset="0"/>
                <a:ea typeface="Times New Roman" pitchFamily="18" charset="0"/>
                <a:cs typeface="Arial" pitchFamily="34" charset="0"/>
              </a:rPr>
              <a:t>It is the process of developing the resources in order to make them useful for satisfying human wants. Some resources cannot be used directly. They have to be processed to make them useful for satisfying our wants.</a:t>
            </a:r>
            <a:endParaRPr lang="en-US" sz="2800" dirty="0" smtClean="0">
              <a:latin typeface="Arial" pitchFamily="34" charset="0"/>
              <a:cs typeface="Arial" pitchFamily="34" charset="0"/>
            </a:endParaRPr>
          </a:p>
          <a:p>
            <a:pPr lvl="0" eaLnBrk="0" fontAlgn="base" hangingPunct="0">
              <a:spcBef>
                <a:spcPct val="0"/>
              </a:spcBef>
              <a:spcAft>
                <a:spcPct val="0"/>
              </a:spcAft>
            </a:pPr>
            <a:r>
              <a:rPr lang="en-US" sz="2800" dirty="0" smtClean="0">
                <a:latin typeface="Arial" pitchFamily="34" charset="0"/>
                <a:ea typeface="Times New Roman" pitchFamily="18" charset="0"/>
                <a:cs typeface="Arial" pitchFamily="34" charset="0"/>
              </a:rPr>
              <a:t>                             Ex:  Land has to be cleared and ploughed for growing crops.  Water has to be taken to the field to irrigate.</a:t>
            </a:r>
            <a:endParaRPr lang="en-US"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2800" b="1" dirty="0" smtClean="0"/>
              <a:t>PROBLEMS CREATED BY INDISCRIMINATE USE OF RESOURCE BY MAN</a:t>
            </a:r>
            <a:endParaRPr lang="en-US" sz="2800" dirty="0"/>
          </a:p>
        </p:txBody>
      </p:sp>
      <p:sp>
        <p:nvSpPr>
          <p:cNvPr id="3" name="Content Placeholder 2"/>
          <p:cNvSpPr>
            <a:spLocks noGrp="1"/>
          </p:cNvSpPr>
          <p:nvPr>
            <p:ph idx="1"/>
          </p:nvPr>
        </p:nvSpPr>
        <p:spPr>
          <a:xfrm>
            <a:off x="0" y="1447800"/>
            <a:ext cx="9144000" cy="5410200"/>
          </a:xfrm>
        </p:spPr>
        <p:style>
          <a:lnRef idx="3">
            <a:schemeClr val="lt1"/>
          </a:lnRef>
          <a:fillRef idx="1">
            <a:schemeClr val="accent6"/>
          </a:fillRef>
          <a:effectRef idx="1">
            <a:schemeClr val="accent6"/>
          </a:effectRef>
          <a:fontRef idx="minor">
            <a:schemeClr val="lt1"/>
          </a:fontRef>
        </p:style>
        <p:txBody>
          <a:bodyPr>
            <a:normAutofit/>
          </a:bodyPr>
          <a:lstStyle/>
          <a:p>
            <a:pPr marL="514350" indent="-514350">
              <a:buAutoNum type="alphaLcPeriod"/>
            </a:pPr>
            <a:r>
              <a:rPr lang="en-US" dirty="0" smtClean="0"/>
              <a:t>Many resources got depleted. Ex: Forest</a:t>
            </a:r>
          </a:p>
          <a:p>
            <a:pPr marL="514350" indent="-514350">
              <a:buNone/>
            </a:pPr>
            <a:r>
              <a:rPr lang="en-US" dirty="0" smtClean="0"/>
              <a:t> </a:t>
            </a:r>
          </a:p>
          <a:p>
            <a:pPr marL="514350" indent="-514350">
              <a:buNone/>
            </a:pPr>
            <a:r>
              <a:rPr lang="en-US" dirty="0" smtClean="0"/>
              <a:t>b. Resources got accumulated in the hands of few people. The society is divided into rich and poor.</a:t>
            </a:r>
          </a:p>
          <a:p>
            <a:pPr>
              <a:buNone/>
            </a:pPr>
            <a:r>
              <a:rPr lang="en-US" dirty="0" smtClean="0"/>
              <a:t> </a:t>
            </a:r>
          </a:p>
          <a:p>
            <a:pPr>
              <a:buNone/>
            </a:pPr>
            <a:endParaRPr lang="en-US" dirty="0" smtClean="0"/>
          </a:p>
          <a:p>
            <a:pPr>
              <a:buNone/>
            </a:pPr>
            <a:r>
              <a:rPr lang="en-US" dirty="0" smtClean="0"/>
              <a:t>c. Global warming, ozone layer depletion, environmental degradation are other problems.</a:t>
            </a:r>
          </a:p>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SUSTAINABLE ECONOMIC DEVELOPMENT</a:t>
            </a:r>
            <a:endParaRPr lang="en-US" dirty="0"/>
          </a:p>
        </p:txBody>
      </p:sp>
      <p:sp>
        <p:nvSpPr>
          <p:cNvPr id="3" name="Content Placeholder 2"/>
          <p:cNvSpPr>
            <a:spLocks noGrp="1"/>
          </p:cNvSpPr>
          <p:nvPr>
            <p:ph idx="1"/>
          </p:nvPr>
        </p:nvSpPr>
        <p:spPr>
          <a:xfrm>
            <a:off x="0" y="1447800"/>
            <a:ext cx="9144000" cy="5410200"/>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en-US" dirty="0" smtClean="0"/>
              <a:t>The economic development which does not damage the environment and at the same time takes care of the needs of the future generations is called sustainable development</a:t>
            </a:r>
          </a:p>
          <a:p>
            <a:r>
              <a:rPr lang="en-US" dirty="0" smtClean="0"/>
              <a:t>Sustainable Development is important because:</a:t>
            </a:r>
          </a:p>
          <a:p>
            <a:pPr>
              <a:buNone/>
            </a:pPr>
            <a:r>
              <a:rPr lang="en-US" dirty="0" smtClean="0"/>
              <a:t>                                    1) Many of the resources are non-renewable and exhaustible. Over exploitation of these resources will affect the needs of our future generations.</a:t>
            </a:r>
          </a:p>
          <a:p>
            <a:pPr>
              <a:buNone/>
            </a:pPr>
            <a:r>
              <a:rPr lang="en-US" dirty="0" smtClean="0"/>
              <a:t>                                     2) Environmental pollution has become a major threat to the survival of human beings</a:t>
            </a:r>
          </a:p>
          <a:p>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RESOURCE PLANNING</a:t>
            </a:r>
            <a:endParaRPr lang="en-US" dirty="0"/>
          </a:p>
        </p:txBody>
      </p:sp>
      <p:sp>
        <p:nvSpPr>
          <p:cNvPr id="3" name="Content Placeholder 2"/>
          <p:cNvSpPr>
            <a:spLocks noGrp="1"/>
          </p:cNvSpPr>
          <p:nvPr>
            <p:ph idx="1"/>
          </p:nvPr>
        </p:nvSpPr>
        <p:spPr>
          <a:xfrm>
            <a:off x="0" y="990600"/>
            <a:ext cx="9144000" cy="5867400"/>
          </a:xfrm>
        </p:spPr>
        <p:style>
          <a:lnRef idx="1">
            <a:schemeClr val="accent1"/>
          </a:lnRef>
          <a:fillRef idx="3">
            <a:schemeClr val="accent1"/>
          </a:fillRef>
          <a:effectRef idx="2">
            <a:schemeClr val="accent1"/>
          </a:effectRef>
          <a:fontRef idx="minor">
            <a:schemeClr val="lt1"/>
          </a:fontRef>
        </p:style>
        <p:txBody>
          <a:bodyPr>
            <a:normAutofit fontScale="62500" lnSpcReduction="20000"/>
          </a:bodyPr>
          <a:lstStyle/>
          <a:p>
            <a:r>
              <a:rPr lang="en-US" sz="4000" dirty="0" smtClean="0"/>
              <a:t> Resource planning is a technique or skill of proper utilization of resources.</a:t>
            </a:r>
          </a:p>
          <a:p>
            <a:pPr>
              <a:buNone/>
            </a:pPr>
            <a:r>
              <a:rPr lang="en-US" sz="4000" dirty="0" smtClean="0"/>
              <a:t>                        </a:t>
            </a:r>
            <a:r>
              <a:rPr lang="en-US" sz="4000" u="sng" dirty="0" smtClean="0"/>
              <a:t>STAGES OF RESOURCE PLANNING</a:t>
            </a:r>
            <a:r>
              <a:rPr lang="en-US" sz="4000" dirty="0" smtClean="0"/>
              <a:t>     </a:t>
            </a:r>
          </a:p>
          <a:p>
            <a:pPr>
              <a:buNone/>
            </a:pPr>
            <a:r>
              <a:rPr lang="en-US" sz="4000" dirty="0" smtClean="0"/>
              <a:t>   a) IDENTIFICATION AND LISTING OF RESOURCES</a:t>
            </a:r>
          </a:p>
          <a:p>
            <a:pPr>
              <a:buNone/>
            </a:pPr>
            <a:r>
              <a:rPr lang="en-US" sz="4000" dirty="0" smtClean="0"/>
              <a:t>                                      Surveying, mapping and the measurement of the qualities and the quantities of the resources are the important activities undertaken at this stage.</a:t>
            </a:r>
          </a:p>
          <a:p>
            <a:pPr>
              <a:buNone/>
            </a:pPr>
            <a:r>
              <a:rPr lang="en-US" sz="4000" dirty="0" smtClean="0"/>
              <a:t> </a:t>
            </a:r>
          </a:p>
          <a:p>
            <a:pPr>
              <a:buNone/>
            </a:pPr>
            <a:r>
              <a:rPr lang="en-US" sz="4000" dirty="0" smtClean="0"/>
              <a:t>   b) PLANNING FOR EXPLOITATION</a:t>
            </a:r>
          </a:p>
          <a:p>
            <a:pPr>
              <a:buNone/>
            </a:pPr>
            <a:r>
              <a:rPr lang="en-US" sz="4000" dirty="0" smtClean="0"/>
              <a:t>                                       Develop a planning structure with suitable technology, skill and institutional setup.</a:t>
            </a:r>
          </a:p>
          <a:p>
            <a:pPr>
              <a:buNone/>
            </a:pPr>
            <a:r>
              <a:rPr lang="en-US" sz="4000" dirty="0" smtClean="0"/>
              <a:t>    </a:t>
            </a:r>
          </a:p>
          <a:p>
            <a:pPr>
              <a:buNone/>
            </a:pPr>
            <a:endParaRPr lang="en-US" sz="4000" dirty="0" smtClean="0"/>
          </a:p>
          <a:p>
            <a:pPr>
              <a:buNone/>
            </a:pPr>
            <a:r>
              <a:rPr lang="en-US" sz="4000" dirty="0" smtClean="0"/>
              <a:t> c) MATCH RESOURCE DEVELOPMENT PLANS WITH NATIONAL DEVELOPMENT PLANS.</a:t>
            </a:r>
          </a:p>
          <a:p>
            <a:pPr>
              <a:buNone/>
            </a:pPr>
            <a:r>
              <a:rPr lang="en-US" sz="4000" dirty="0" smtClean="0"/>
              <a:t> </a:t>
            </a:r>
            <a:endParaRPr lang="en-US" sz="4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609600"/>
          </a:xfrm>
        </p:spPr>
        <p:txBody>
          <a:bodyPr>
            <a:noAutofit/>
          </a:bodyPr>
          <a:lstStyle/>
          <a:p>
            <a:r>
              <a:rPr lang="en-US" sz="3600" b="1" dirty="0" smtClean="0">
                <a:solidFill>
                  <a:srgbClr val="C00000"/>
                </a:solidFill>
                <a:latin typeface="Arial" pitchFamily="34" charset="0"/>
                <a:cs typeface="Arial" pitchFamily="34" charset="0"/>
              </a:rPr>
              <a:t>GEOGRAPHY: CLASS 10</a:t>
            </a:r>
            <a:r>
              <a:rPr lang="en-US" sz="3600" b="1" baseline="30000" dirty="0" smtClean="0">
                <a:solidFill>
                  <a:srgbClr val="C00000"/>
                </a:solidFill>
                <a:latin typeface="Arial" pitchFamily="34" charset="0"/>
                <a:cs typeface="Arial" pitchFamily="34" charset="0"/>
              </a:rPr>
              <a:t>TH</a:t>
            </a:r>
            <a:r>
              <a:rPr lang="en-US" sz="3600" b="1" dirty="0" smtClean="0">
                <a:solidFill>
                  <a:srgbClr val="C00000"/>
                </a:solidFill>
                <a:latin typeface="Arial" pitchFamily="34" charset="0"/>
                <a:cs typeface="Arial" pitchFamily="34" charset="0"/>
              </a:rPr>
              <a:t> </a:t>
            </a:r>
            <a:r>
              <a:rPr lang="en-US" sz="2000" b="1" dirty="0" smtClean="0">
                <a:solidFill>
                  <a:srgbClr val="C00000"/>
                </a:solidFill>
                <a:latin typeface="Arial" pitchFamily="34" charset="0"/>
                <a:cs typeface="Arial" pitchFamily="34" charset="0"/>
              </a:rPr>
              <a:t/>
            </a:r>
            <a:br>
              <a:rPr lang="en-US" sz="2000" b="1" dirty="0" smtClean="0">
                <a:solidFill>
                  <a:srgbClr val="C00000"/>
                </a:solidFill>
                <a:latin typeface="Arial" pitchFamily="34" charset="0"/>
                <a:cs typeface="Arial" pitchFamily="34" charset="0"/>
              </a:rPr>
            </a:br>
            <a:r>
              <a:rPr lang="en-US" sz="2400" b="1" dirty="0" smtClean="0">
                <a:solidFill>
                  <a:srgbClr val="C00000"/>
                </a:solidFill>
                <a:latin typeface="Arial" pitchFamily="34" charset="0"/>
                <a:cs typeface="Arial" pitchFamily="34" charset="0"/>
              </a:rPr>
              <a:t>CHAPTER 1: RESOURCE AND DEVELOPMENT</a:t>
            </a:r>
            <a:endParaRPr lang="en-US" sz="2400" b="1" dirty="0">
              <a:solidFill>
                <a:srgbClr val="C00000"/>
              </a:solidFill>
              <a:latin typeface="Arial" pitchFamily="34" charset="0"/>
              <a:cs typeface="Arial" pitchFamily="34" charset="0"/>
            </a:endParaRPr>
          </a:p>
        </p:txBody>
      </p:sp>
      <p:sp>
        <p:nvSpPr>
          <p:cNvPr id="3" name="Subtitle 2"/>
          <p:cNvSpPr>
            <a:spLocks noGrp="1"/>
          </p:cNvSpPr>
          <p:nvPr>
            <p:ph type="subTitle" idx="1"/>
          </p:nvPr>
        </p:nvSpPr>
        <p:spPr>
          <a:xfrm>
            <a:off x="381000" y="1371600"/>
            <a:ext cx="8763000" cy="5486400"/>
          </a:xfrm>
        </p:spPr>
        <p:txBody>
          <a:bodyPr>
            <a:normAutofit/>
          </a:bodyPr>
          <a:lstStyle/>
          <a:p>
            <a:r>
              <a:rPr lang="en-US" sz="4000" b="1" dirty="0" smtClean="0">
                <a:solidFill>
                  <a:schemeClr val="accent3">
                    <a:lumMod val="50000"/>
                  </a:schemeClr>
                </a:solidFill>
                <a:latin typeface="Arial" pitchFamily="34" charset="0"/>
                <a:cs typeface="Arial" pitchFamily="34" charset="0"/>
              </a:rPr>
              <a:t>RESOURCE</a:t>
            </a:r>
          </a:p>
          <a:p>
            <a:endParaRPr lang="en-US" sz="2000" dirty="0">
              <a:solidFill>
                <a:schemeClr val="tx1"/>
              </a:solidFill>
              <a:latin typeface="Arial" pitchFamily="34" charset="0"/>
              <a:cs typeface="Arial" pitchFamily="34" charset="0"/>
            </a:endParaRPr>
          </a:p>
          <a:p>
            <a:pPr algn="l"/>
            <a:r>
              <a:rPr lang="en-US" sz="2000" dirty="0" smtClean="0">
                <a:solidFill>
                  <a:schemeClr val="tx1"/>
                </a:solidFill>
                <a:latin typeface="Arial" pitchFamily="34" charset="0"/>
                <a:cs typeface="Arial" pitchFamily="34" charset="0"/>
              </a:rPr>
              <a:t>                         </a:t>
            </a:r>
          </a:p>
          <a:p>
            <a:r>
              <a:rPr lang="en-US" sz="2000" b="1" dirty="0" smtClean="0">
                <a:solidFill>
                  <a:srgbClr val="7030A0"/>
                </a:solidFill>
                <a:latin typeface="Arial" pitchFamily="34" charset="0"/>
                <a:cs typeface="Arial" pitchFamily="34" charset="0"/>
              </a:rPr>
              <a:t>Definition of a Resource       </a:t>
            </a:r>
          </a:p>
          <a:p>
            <a:pPr algn="l"/>
            <a:endParaRPr lang="en-US" sz="2000" b="1" dirty="0" smtClean="0">
              <a:solidFill>
                <a:schemeClr val="tx1"/>
              </a:solidFill>
              <a:latin typeface="Arial" pitchFamily="34" charset="0"/>
              <a:cs typeface="Arial" pitchFamily="34" charset="0"/>
            </a:endParaRPr>
          </a:p>
          <a:p>
            <a:pPr algn="l"/>
            <a:r>
              <a:rPr lang="en-US" sz="2000" b="1" dirty="0" smtClean="0">
                <a:solidFill>
                  <a:srgbClr val="002060"/>
                </a:solidFill>
                <a:latin typeface="Arial" pitchFamily="34" charset="0"/>
                <a:cs typeface="Arial" pitchFamily="34" charset="0"/>
              </a:rPr>
              <a:t>“Something which can be used to satisfy our needs, is technologically accessible, economically feasible and culturally acceptable is referred as a Resource”.</a:t>
            </a:r>
            <a:r>
              <a:rPr lang="en-US" sz="2000" b="1" dirty="0" smtClean="0">
                <a:solidFill>
                  <a:schemeClr val="tx1"/>
                </a:solidFill>
                <a:latin typeface="Arial" pitchFamily="34" charset="0"/>
                <a:cs typeface="Arial" pitchFamily="34" charset="0"/>
              </a:rPr>
              <a:t>	</a:t>
            </a:r>
          </a:p>
          <a:p>
            <a:pPr algn="l"/>
            <a:r>
              <a:rPr lang="en-US" sz="2000" b="1" dirty="0" smtClean="0">
                <a:solidFill>
                  <a:schemeClr val="tx1"/>
                </a:solidFill>
                <a:latin typeface="Arial" pitchFamily="34" charset="0"/>
                <a:cs typeface="Arial" pitchFamily="34" charset="0"/>
              </a:rPr>
              <a:t>			</a:t>
            </a:r>
            <a:r>
              <a:rPr lang="en-US" sz="2000" b="1" dirty="0" smtClean="0">
                <a:solidFill>
                  <a:srgbClr val="00B050"/>
                </a:solidFill>
                <a:latin typeface="Arial" pitchFamily="34" charset="0"/>
                <a:cs typeface="Arial" pitchFamily="34" charset="0"/>
              </a:rPr>
              <a:t>Physical Environment</a:t>
            </a:r>
          </a:p>
          <a:p>
            <a:pPr algn="l"/>
            <a:endParaRPr lang="en-US" sz="2000" b="1" dirty="0" smtClean="0">
              <a:solidFill>
                <a:schemeClr val="tx1"/>
              </a:solidFill>
              <a:latin typeface="Arial" pitchFamily="34" charset="0"/>
              <a:cs typeface="Arial" pitchFamily="34" charset="0"/>
            </a:endParaRPr>
          </a:p>
          <a:p>
            <a:pPr algn="l"/>
            <a:endParaRPr lang="en-US" sz="2000" b="1" dirty="0" smtClean="0">
              <a:solidFill>
                <a:schemeClr val="tx1"/>
              </a:solidFill>
              <a:latin typeface="Arial" pitchFamily="34" charset="0"/>
              <a:cs typeface="Arial" pitchFamily="34" charset="0"/>
            </a:endParaRPr>
          </a:p>
          <a:p>
            <a:pPr algn="l"/>
            <a:endParaRPr lang="en-US" sz="2000" b="1" dirty="0" smtClean="0">
              <a:solidFill>
                <a:schemeClr val="tx1"/>
              </a:solidFill>
              <a:latin typeface="Arial" pitchFamily="34" charset="0"/>
              <a:cs typeface="Arial" pitchFamily="34" charset="0"/>
            </a:endParaRPr>
          </a:p>
          <a:p>
            <a:pPr algn="l"/>
            <a:endParaRPr lang="en-US" sz="2000" b="1" dirty="0" smtClean="0">
              <a:solidFill>
                <a:schemeClr val="tx1"/>
              </a:solidFill>
              <a:latin typeface="Arial" pitchFamily="34" charset="0"/>
              <a:cs typeface="Arial" pitchFamily="34" charset="0"/>
            </a:endParaRPr>
          </a:p>
          <a:p>
            <a:pPr algn="l"/>
            <a:r>
              <a:rPr lang="en-US" sz="2000" b="1" dirty="0" smtClean="0">
                <a:solidFill>
                  <a:schemeClr val="accent2"/>
                </a:solidFill>
                <a:latin typeface="Arial" pitchFamily="34" charset="0"/>
                <a:cs typeface="Arial" pitchFamily="34" charset="0"/>
              </a:rPr>
              <a:t>           Technology</a:t>
            </a:r>
            <a:r>
              <a:rPr lang="en-US" sz="2000" b="1" dirty="0" smtClean="0">
                <a:solidFill>
                  <a:schemeClr val="tx1"/>
                </a:solidFill>
                <a:latin typeface="Arial" pitchFamily="34" charset="0"/>
                <a:cs typeface="Arial" pitchFamily="34" charset="0"/>
              </a:rPr>
              <a:t>				</a:t>
            </a:r>
            <a:r>
              <a:rPr lang="en-US" sz="2000" b="1" dirty="0" smtClean="0">
                <a:solidFill>
                  <a:schemeClr val="accent6">
                    <a:lumMod val="75000"/>
                  </a:schemeClr>
                </a:solidFill>
                <a:latin typeface="Arial" pitchFamily="34" charset="0"/>
                <a:cs typeface="Arial" pitchFamily="34" charset="0"/>
              </a:rPr>
              <a:t>          Institutions</a:t>
            </a:r>
            <a:endParaRPr lang="en-US" sz="2000" b="1" dirty="0">
              <a:solidFill>
                <a:schemeClr val="accent6">
                  <a:lumMod val="75000"/>
                </a:schemeClr>
              </a:solidFill>
              <a:latin typeface="Arial" pitchFamily="34" charset="0"/>
              <a:cs typeface="Arial" pitchFamily="34" charset="0"/>
            </a:endParaRPr>
          </a:p>
        </p:txBody>
      </p:sp>
      <p:cxnSp>
        <p:nvCxnSpPr>
          <p:cNvPr id="5" name="Straight Arrow Connector 4"/>
          <p:cNvCxnSpPr/>
          <p:nvPr/>
        </p:nvCxnSpPr>
        <p:spPr>
          <a:xfrm rot="5400000">
            <a:off x="11901131" y="4603531"/>
            <a:ext cx="837406" cy="534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Down Arrow 11"/>
          <p:cNvSpPr/>
          <p:nvPr/>
        </p:nvSpPr>
        <p:spPr>
          <a:xfrm>
            <a:off x="4572000" y="1981200"/>
            <a:ext cx="228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2743200" y="4724400"/>
            <a:ext cx="3810000" cy="1905000"/>
          </a:xfrm>
          <a:prstGeom prst="triangle">
            <a:avLst>
              <a:gd name="adj" fmla="val 5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rgbClr val="FF0000"/>
                </a:solidFill>
              </a:rPr>
              <a:t>Human Beings</a:t>
            </a:r>
            <a:endParaRPr lang="en-US" sz="2800" b="1" dirty="0">
              <a:solidFill>
                <a:srgbClr val="FF0000"/>
              </a:solidFill>
            </a:endParaRPr>
          </a:p>
        </p:txBody>
      </p:sp>
      <p:cxnSp>
        <p:nvCxnSpPr>
          <p:cNvPr id="11" name="Straight Arrow Connector 10"/>
          <p:cNvCxnSpPr/>
          <p:nvPr/>
        </p:nvCxnSpPr>
        <p:spPr>
          <a:xfrm rot="5400000" flipH="1" flipV="1">
            <a:off x="4306094" y="5295106"/>
            <a:ext cx="685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5486400" y="6248400"/>
            <a:ext cx="6858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rot="10800000" flipV="1">
            <a:off x="3124200" y="6172200"/>
            <a:ext cx="6096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advTm="1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3000" fill="hold"/>
                                        <p:tgtEl>
                                          <p:spTgt spid="12"/>
                                        </p:tgtEl>
                                        <p:attrNameLst>
                                          <p:attrName>ppt_x</p:attrName>
                                        </p:attrNameLst>
                                      </p:cBhvr>
                                      <p:tavLst>
                                        <p:tav tm="0">
                                          <p:val>
                                            <p:strVal val="#ppt_x"/>
                                          </p:val>
                                        </p:tav>
                                        <p:tav tm="100000">
                                          <p:val>
                                            <p:strVal val="#ppt_x"/>
                                          </p:val>
                                        </p:tav>
                                      </p:tavLst>
                                    </p:anim>
                                    <p:anim calcmode="lin" valueType="num">
                                      <p:cBhvr additive="base">
                                        <p:cTn id="19" dur="3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ox(out)">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2000" fill="hold"/>
                                        <p:tgtEl>
                                          <p:spTgt spid="11"/>
                                        </p:tgtEl>
                                        <p:attrNameLst>
                                          <p:attrName>ppt_x</p:attrName>
                                        </p:attrNameLst>
                                      </p:cBhvr>
                                      <p:tavLst>
                                        <p:tav tm="0">
                                          <p:val>
                                            <p:strVal val="#ppt_x"/>
                                          </p:val>
                                        </p:tav>
                                        <p:tav tm="100000">
                                          <p:val>
                                            <p:strVal val="#ppt_x"/>
                                          </p:val>
                                        </p:tav>
                                      </p:tavLst>
                                    </p:anim>
                                    <p:anim calcmode="lin" valueType="num">
                                      <p:cBhvr additive="base">
                                        <p:cTn id="4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2000" fill="hold"/>
                                        <p:tgtEl>
                                          <p:spTgt spid="14"/>
                                        </p:tgtEl>
                                        <p:attrNameLst>
                                          <p:attrName>ppt_x</p:attrName>
                                        </p:attrNameLst>
                                      </p:cBhvr>
                                      <p:tavLst>
                                        <p:tav tm="0">
                                          <p:val>
                                            <p:strVal val="0-#ppt_w/2"/>
                                          </p:val>
                                        </p:tav>
                                        <p:tav tm="100000">
                                          <p:val>
                                            <p:strVal val="#ppt_x"/>
                                          </p:val>
                                        </p:tav>
                                      </p:tavLst>
                                    </p:anim>
                                    <p:anim calcmode="lin" valueType="num">
                                      <p:cBhvr additive="base">
                                        <p:cTn id="50" dur="2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2000" fill="hold"/>
                                        <p:tgtEl>
                                          <p:spTgt spid="16"/>
                                        </p:tgtEl>
                                        <p:attrNameLst>
                                          <p:attrName>ppt_x</p:attrName>
                                        </p:attrNameLst>
                                      </p:cBhvr>
                                      <p:tavLst>
                                        <p:tav tm="0">
                                          <p:val>
                                            <p:strVal val="1+#ppt_w/2"/>
                                          </p:val>
                                        </p:tav>
                                        <p:tav tm="100000">
                                          <p:val>
                                            <p:strVal val="#ppt_x"/>
                                          </p:val>
                                        </p:tav>
                                      </p:tavLst>
                                    </p:anim>
                                    <p:anim calcmode="lin" valueType="num">
                                      <p:cBhvr additive="base">
                                        <p:cTn id="56"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box(in)">
                                      <p:cBhvr>
                                        <p:cTn id="61" dur="20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nodeType="clickEffect">
                                  <p:stCondLst>
                                    <p:cond delay="0"/>
                                  </p:stCondLst>
                                  <p:iterate type="lt">
                                    <p:tmPct val="50000"/>
                                  </p:iterate>
                                  <p:childTnLst>
                                    <p:set>
                                      <p:cBhvr>
                                        <p:cTn id="65" dur="1" fill="hold">
                                          <p:stCondLst>
                                            <p:cond delay="0"/>
                                          </p:stCondLst>
                                        </p:cTn>
                                        <p:tgtEl>
                                          <p:spTgt spid="3">
                                            <p:txEl>
                                              <p:pRg st="11" end="11"/>
                                            </p:txEl>
                                          </p:spTgt>
                                        </p:tgtEl>
                                        <p:attrNameLst>
                                          <p:attrName>style.visibility</p:attrName>
                                        </p:attrNameLst>
                                      </p:cBhvr>
                                      <p:to>
                                        <p:strVal val="visible"/>
                                      </p:to>
                                    </p:set>
                                    <p:anim calcmode="discrete" valueType="clr">
                                      <p:cBhvr override="childStyle">
                                        <p:cTn id="66" dur="80"/>
                                        <p:tgtEl>
                                          <p:spTgt spid="3">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3">
                                            <p:txEl>
                                              <p:pRg st="11" end="11"/>
                                            </p:txEl>
                                          </p:spTgt>
                                        </p:tgtEl>
                                        <p:attrNameLst>
                                          <p:attrName>fillcolor</p:attrName>
                                        </p:attrNameLst>
                                      </p:cBhvr>
                                      <p:tavLst>
                                        <p:tav tm="0">
                                          <p:val>
                                            <p:clrVal>
                                              <a:schemeClr val="accent2"/>
                                            </p:clrVal>
                                          </p:val>
                                        </p:tav>
                                        <p:tav tm="50000">
                                          <p:val>
                                            <p:clrVal>
                                              <a:schemeClr val="hlink"/>
                                            </p:clrVal>
                                          </p:val>
                                        </p:tav>
                                      </p:tavLst>
                                    </p:anim>
                                    <p:set>
                                      <p:cBhvr>
                                        <p:cTn id="68" dur="80"/>
                                        <p:tgtEl>
                                          <p:spTgt spid="3">
                                            <p:txEl>
                                              <p:pRg st="11" end="1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2800" dirty="0" smtClean="0"/>
              <a:t>IMPORTANCE OF RESOURCE PLANNING</a:t>
            </a:r>
            <a:endParaRPr lang="en-US" sz="2800" dirty="0"/>
          </a:p>
        </p:txBody>
      </p:sp>
      <p:sp>
        <p:nvSpPr>
          <p:cNvPr id="3" name="Content Placeholder 2"/>
          <p:cNvSpPr>
            <a:spLocks noGrp="1"/>
          </p:cNvSpPr>
          <p:nvPr>
            <p:ph idx="1"/>
          </p:nvPr>
        </p:nvSpPr>
        <p:spPr>
          <a:xfrm>
            <a:off x="0" y="914400"/>
            <a:ext cx="9144000" cy="5943600"/>
          </a:xfrm>
        </p:spPr>
        <p:style>
          <a:lnRef idx="0">
            <a:schemeClr val="accent3"/>
          </a:lnRef>
          <a:fillRef idx="3">
            <a:schemeClr val="accent3"/>
          </a:fillRef>
          <a:effectRef idx="3">
            <a:schemeClr val="accent3"/>
          </a:effectRef>
          <a:fontRef idx="minor">
            <a:schemeClr val="lt1"/>
          </a:fontRef>
        </p:style>
        <p:txBody>
          <a:bodyPr>
            <a:normAutofit fontScale="70000" lnSpcReduction="20000"/>
          </a:bodyPr>
          <a:lstStyle/>
          <a:p>
            <a:pPr>
              <a:buNone/>
            </a:pPr>
            <a:r>
              <a:rPr lang="en-US" sz="3600" dirty="0" smtClean="0"/>
              <a:t>           It is necessary for the balanced development of India.</a:t>
            </a:r>
          </a:p>
          <a:p>
            <a:pPr>
              <a:buNone/>
            </a:pPr>
            <a:r>
              <a:rPr lang="en-US" sz="3600" dirty="0" smtClean="0"/>
              <a:t>      1) Some regions of India are rich in certain resources and poor in some other resources.</a:t>
            </a:r>
          </a:p>
          <a:p>
            <a:pPr>
              <a:buNone/>
            </a:pPr>
            <a:r>
              <a:rPr lang="en-US" sz="3600" dirty="0" smtClean="0"/>
              <a:t>                        Ex: Rajasthan is poor in water resources but rich in solar and wind energy.</a:t>
            </a:r>
          </a:p>
          <a:p>
            <a:pPr>
              <a:buNone/>
            </a:pPr>
            <a:r>
              <a:rPr lang="en-US" sz="3600" dirty="0" smtClean="0"/>
              <a:t> </a:t>
            </a:r>
          </a:p>
          <a:p>
            <a:pPr>
              <a:buNone/>
            </a:pPr>
            <a:r>
              <a:rPr lang="en-US" sz="3600" dirty="0" smtClean="0"/>
              <a:t>    2) Some regions are self sufficient while other regions are very poor in important resources. Ex: Madhya Pradesh is rich in many resources but </a:t>
            </a:r>
            <a:r>
              <a:rPr lang="en-US" sz="3600" dirty="0" err="1" smtClean="0"/>
              <a:t>Ladakh</a:t>
            </a:r>
            <a:r>
              <a:rPr lang="en-US" sz="3600" dirty="0" smtClean="0"/>
              <a:t> is poor in resources.</a:t>
            </a:r>
          </a:p>
          <a:p>
            <a:pPr>
              <a:buNone/>
            </a:pPr>
            <a:r>
              <a:rPr lang="en-US" sz="3600" dirty="0" smtClean="0"/>
              <a:t> </a:t>
            </a:r>
          </a:p>
          <a:p>
            <a:pPr>
              <a:buNone/>
            </a:pPr>
            <a:r>
              <a:rPr lang="en-US" sz="3600" dirty="0" smtClean="0"/>
              <a:t>    3) Wastage of resources can be avoided by planning.           </a:t>
            </a:r>
          </a:p>
          <a:p>
            <a:pPr>
              <a:buNone/>
            </a:pPr>
            <a:r>
              <a:rPr lang="en-US" sz="3600" dirty="0" smtClean="0"/>
              <a:t>   </a:t>
            </a:r>
          </a:p>
          <a:p>
            <a:pPr>
              <a:buNone/>
            </a:pPr>
            <a:r>
              <a:rPr lang="en-US" sz="3600" dirty="0" smtClean="0"/>
              <a:t>    4) Environmental pollution can be reduced.</a:t>
            </a:r>
          </a:p>
          <a:p>
            <a:pPr>
              <a:buNone/>
            </a:pPr>
            <a:r>
              <a:rPr lang="en-US" sz="3600" dirty="0" smtClean="0"/>
              <a:t>    </a:t>
            </a:r>
          </a:p>
          <a:p>
            <a:pPr>
              <a:buNone/>
            </a:pPr>
            <a:r>
              <a:rPr lang="en-US" sz="3600" dirty="0" smtClean="0"/>
              <a:t>    5) Over exploitation of resources can be avoided.</a:t>
            </a:r>
          </a:p>
          <a:p>
            <a:pPr>
              <a:buNone/>
            </a:pPr>
            <a:r>
              <a:rPr lang="en-US" sz="3600" dirty="0" smtClean="0"/>
              <a:t> </a:t>
            </a:r>
            <a:endParaRPr lang="en-US" sz="36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RESOURCE CONSERVATION</a:t>
            </a:r>
            <a:endParaRPr lang="en-US" dirty="0"/>
          </a:p>
        </p:txBody>
      </p:sp>
      <p:sp>
        <p:nvSpPr>
          <p:cNvPr id="3" name="Content Placeholder 2"/>
          <p:cNvSpPr>
            <a:spLocks noGrp="1"/>
          </p:cNvSpPr>
          <p:nvPr>
            <p:ph idx="1"/>
          </p:nvPr>
        </p:nvSpPr>
        <p:spPr>
          <a:xfrm>
            <a:off x="0" y="914400"/>
            <a:ext cx="9144000" cy="5943600"/>
          </a:xfrm>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r>
              <a:rPr lang="en-US" dirty="0" smtClean="0"/>
              <a:t> Planned use of resources in order to meet the present needs and to store a part for the future generations is called resource conservation.</a:t>
            </a:r>
          </a:p>
          <a:p>
            <a:pPr>
              <a:buNone/>
            </a:pPr>
            <a:r>
              <a:rPr lang="en-US" dirty="0" smtClean="0"/>
              <a:t>                        It is necessary because </a:t>
            </a:r>
          </a:p>
          <a:p>
            <a:pPr>
              <a:buNone/>
            </a:pPr>
            <a:r>
              <a:rPr lang="en-US" dirty="0" smtClean="0"/>
              <a:t>                                   1) Many resources are non-renewable and exhaustible. If we conserve them we can use them for a longer period of time.</a:t>
            </a:r>
          </a:p>
          <a:p>
            <a:pPr>
              <a:buNone/>
            </a:pPr>
            <a:r>
              <a:rPr lang="en-US" dirty="0" smtClean="0"/>
              <a:t>                                    2) Conservation of resources helps us to reduce wastage. It will help in economic progress.</a:t>
            </a:r>
          </a:p>
          <a:p>
            <a:pPr>
              <a:buNone/>
            </a:pPr>
            <a:r>
              <a:rPr lang="en-US" dirty="0" smtClean="0"/>
              <a:t>                                    3) Resource conservation helps us to protect the environment.</a:t>
            </a:r>
          </a:p>
          <a:p>
            <a:pPr>
              <a:buNone/>
            </a:pPr>
            <a:r>
              <a:rPr lang="en-US" dirty="0" smtClean="0"/>
              <a:t> </a:t>
            </a:r>
          </a:p>
          <a:p>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3200" b="1" dirty="0" smtClean="0"/>
              <a:t/>
            </a:r>
            <a:br>
              <a:rPr lang="en-US" sz="3200" b="1" dirty="0" smtClean="0"/>
            </a:br>
            <a:r>
              <a:rPr lang="en-US" sz="3200" b="1" dirty="0" smtClean="0"/>
              <a:t> IDEAS OF GANDHIJI ABOUT THE CONSERVATION OF RESOURCES.</a:t>
            </a:r>
            <a:r>
              <a:rPr lang="en-US" sz="3200" dirty="0" smtClean="0"/>
              <a:t/>
            </a:r>
            <a:br>
              <a:rPr lang="en-US" sz="3200" dirty="0" smtClean="0"/>
            </a:br>
            <a:endParaRPr lang="en-US" sz="3200" dirty="0"/>
          </a:p>
        </p:txBody>
      </p:sp>
      <p:sp>
        <p:nvSpPr>
          <p:cNvPr id="3" name="Content Placeholder 2"/>
          <p:cNvSpPr>
            <a:spLocks noGrp="1"/>
          </p:cNvSpPr>
          <p:nvPr>
            <p:ph idx="1"/>
          </p:nvPr>
        </p:nvSpPr>
        <p:spPr>
          <a:xfrm>
            <a:off x="0" y="1676400"/>
            <a:ext cx="9144000" cy="5181600"/>
          </a:xfrm>
        </p:spPr>
        <p:style>
          <a:lnRef idx="0">
            <a:schemeClr val="accent6"/>
          </a:lnRef>
          <a:fillRef idx="3">
            <a:schemeClr val="accent6"/>
          </a:fillRef>
          <a:effectRef idx="3">
            <a:schemeClr val="accent6"/>
          </a:effectRef>
          <a:fontRef idx="minor">
            <a:schemeClr val="lt1"/>
          </a:fontRef>
        </p:style>
        <p:txBody>
          <a:bodyPr>
            <a:normAutofit/>
          </a:bodyPr>
          <a:lstStyle/>
          <a:p>
            <a:r>
              <a:rPr lang="en-US" dirty="0" smtClean="0"/>
              <a:t>According to Gandhiji, “There is enough for everybody’s need and not for anybody’s greed. </a:t>
            </a:r>
          </a:p>
          <a:p>
            <a:endParaRPr lang="en-US" dirty="0" smtClean="0"/>
          </a:p>
          <a:p>
            <a:r>
              <a:rPr lang="en-US" dirty="0" smtClean="0"/>
              <a:t>Greedy and selfish individuals and the exploitative nature of modern technology are the root cause for resource depletion. </a:t>
            </a:r>
          </a:p>
          <a:p>
            <a:endParaRPr lang="en-US" dirty="0" smtClean="0"/>
          </a:p>
          <a:p>
            <a:r>
              <a:rPr lang="en-US" dirty="0" smtClean="0"/>
              <a:t>He was against mass production and wanted to replace it with production by masses.</a:t>
            </a:r>
          </a:p>
          <a:p>
            <a:pPr>
              <a:buNone/>
            </a:pP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1"/>
            <a:ext cx="7772400" cy="685800"/>
          </a:xfrm>
        </p:spPr>
        <p:txBody>
          <a:bodyPr>
            <a:normAutofit/>
          </a:bodyPr>
          <a:lstStyle/>
          <a:p>
            <a:r>
              <a:rPr lang="en-US" sz="2800" b="1" dirty="0" smtClean="0">
                <a:solidFill>
                  <a:srgbClr val="7030A0"/>
                </a:solidFill>
                <a:latin typeface="Arial" pitchFamily="34" charset="0"/>
                <a:cs typeface="Arial" pitchFamily="34" charset="0"/>
              </a:rPr>
              <a:t>CLASSIFICATION OF RESOURCES</a:t>
            </a:r>
            <a:endParaRPr lang="en-US" sz="2800" b="1" dirty="0">
              <a:solidFill>
                <a:srgbClr val="7030A0"/>
              </a:solidFill>
              <a:latin typeface="Arial" pitchFamily="34" charset="0"/>
              <a:cs typeface="Arial" pitchFamily="34" charset="0"/>
            </a:endParaRPr>
          </a:p>
        </p:txBody>
      </p:sp>
      <p:sp>
        <p:nvSpPr>
          <p:cNvPr id="3" name="Subtitle 2"/>
          <p:cNvSpPr>
            <a:spLocks noGrp="1"/>
          </p:cNvSpPr>
          <p:nvPr>
            <p:ph type="subTitle" idx="1"/>
          </p:nvPr>
        </p:nvSpPr>
        <p:spPr>
          <a:xfrm>
            <a:off x="304800" y="914400"/>
            <a:ext cx="8610600" cy="5715000"/>
          </a:xfrm>
        </p:spPr>
        <p:txBody>
          <a:bodyPr/>
          <a:lstStyle/>
          <a:p>
            <a:r>
              <a:rPr lang="en-US" b="1" dirty="0" smtClean="0">
                <a:solidFill>
                  <a:schemeClr val="tx1"/>
                </a:solidFill>
              </a:rPr>
              <a:t>RESOURCES</a:t>
            </a:r>
          </a:p>
          <a:p>
            <a:pPr algn="l"/>
            <a:r>
              <a:rPr lang="en-US" sz="1400" b="1" dirty="0" smtClean="0">
                <a:solidFill>
                  <a:schemeClr val="tx1"/>
                </a:solidFill>
                <a:latin typeface="Arial" pitchFamily="34" charset="0"/>
                <a:cs typeface="Arial" pitchFamily="34" charset="0"/>
              </a:rPr>
              <a:t>                                    </a:t>
            </a:r>
          </a:p>
          <a:p>
            <a:pPr algn="l"/>
            <a:endParaRPr lang="en-US" sz="1400" b="1" dirty="0" smtClean="0">
              <a:solidFill>
                <a:schemeClr val="tx1"/>
              </a:solidFill>
              <a:latin typeface="Arial" pitchFamily="34" charset="0"/>
              <a:cs typeface="Arial" pitchFamily="34" charset="0"/>
            </a:endParaRPr>
          </a:p>
          <a:p>
            <a:pPr algn="l"/>
            <a:r>
              <a:rPr lang="en-US" sz="1400" b="1" dirty="0" smtClean="0">
                <a:solidFill>
                  <a:schemeClr val="tx1"/>
                </a:solidFill>
                <a:latin typeface="Arial" pitchFamily="34" charset="0"/>
                <a:cs typeface="Arial" pitchFamily="34" charset="0"/>
              </a:rPr>
              <a:t>					</a:t>
            </a:r>
            <a:endParaRPr lang="en-US" sz="1400" b="1" dirty="0">
              <a:solidFill>
                <a:schemeClr val="tx1"/>
              </a:solidFill>
              <a:latin typeface="Arial" pitchFamily="34" charset="0"/>
              <a:cs typeface="Arial" pitchFamily="34" charset="0"/>
            </a:endParaRPr>
          </a:p>
        </p:txBody>
      </p:sp>
      <p:sp>
        <p:nvSpPr>
          <p:cNvPr id="13" name="Left-Right-Up Arrow 12"/>
          <p:cNvSpPr/>
          <p:nvPr/>
        </p:nvSpPr>
        <p:spPr>
          <a:xfrm>
            <a:off x="3124200" y="1600200"/>
            <a:ext cx="2895600" cy="3810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057400" y="1981200"/>
            <a:ext cx="990600" cy="369332"/>
          </a:xfrm>
          <a:prstGeom prst="rect">
            <a:avLst/>
          </a:prstGeom>
          <a:noFill/>
        </p:spPr>
        <p:txBody>
          <a:bodyPr wrap="square" rtlCol="0">
            <a:spAutoFit/>
          </a:bodyPr>
          <a:lstStyle/>
          <a:p>
            <a:r>
              <a:rPr lang="en-US" b="1" dirty="0" smtClean="0"/>
              <a:t>Natural</a:t>
            </a:r>
            <a:endParaRPr lang="en-US" b="1" dirty="0"/>
          </a:p>
        </p:txBody>
      </p:sp>
      <p:sp>
        <p:nvSpPr>
          <p:cNvPr id="16" name="TextBox 15"/>
          <p:cNvSpPr txBox="1"/>
          <p:nvPr/>
        </p:nvSpPr>
        <p:spPr>
          <a:xfrm>
            <a:off x="6096000" y="1905000"/>
            <a:ext cx="990600" cy="381000"/>
          </a:xfrm>
          <a:prstGeom prst="rect">
            <a:avLst/>
          </a:prstGeom>
          <a:noFill/>
        </p:spPr>
        <p:txBody>
          <a:bodyPr wrap="square" rtlCol="0">
            <a:spAutoFit/>
          </a:bodyPr>
          <a:lstStyle/>
          <a:p>
            <a:r>
              <a:rPr lang="en-US" b="1" dirty="0" smtClean="0"/>
              <a:t>Human</a:t>
            </a:r>
            <a:endParaRPr lang="en-US" b="1" dirty="0"/>
          </a:p>
        </p:txBody>
      </p:sp>
      <p:sp>
        <p:nvSpPr>
          <p:cNvPr id="17" name="Left-Right-Up Arrow 16"/>
          <p:cNvSpPr/>
          <p:nvPr/>
        </p:nvSpPr>
        <p:spPr>
          <a:xfrm>
            <a:off x="1524000" y="2438400"/>
            <a:ext cx="2133600" cy="3810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Up Arrow 17"/>
          <p:cNvSpPr/>
          <p:nvPr/>
        </p:nvSpPr>
        <p:spPr>
          <a:xfrm>
            <a:off x="5562600" y="2438400"/>
            <a:ext cx="2133600" cy="3810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3400" y="2819400"/>
            <a:ext cx="1371600" cy="369332"/>
          </a:xfrm>
          <a:prstGeom prst="rect">
            <a:avLst/>
          </a:prstGeom>
          <a:noFill/>
        </p:spPr>
        <p:txBody>
          <a:bodyPr wrap="square" rtlCol="0">
            <a:spAutoFit/>
          </a:bodyPr>
          <a:lstStyle/>
          <a:p>
            <a:r>
              <a:rPr lang="en-US" b="1" dirty="0" smtClean="0"/>
              <a:t>Renewable</a:t>
            </a:r>
            <a:endParaRPr lang="en-US" b="1" dirty="0"/>
          </a:p>
        </p:txBody>
      </p:sp>
      <p:sp>
        <p:nvSpPr>
          <p:cNvPr id="20" name="TextBox 19"/>
          <p:cNvSpPr txBox="1"/>
          <p:nvPr/>
        </p:nvSpPr>
        <p:spPr>
          <a:xfrm>
            <a:off x="2514600" y="2895600"/>
            <a:ext cx="1828800" cy="369332"/>
          </a:xfrm>
          <a:prstGeom prst="rect">
            <a:avLst/>
          </a:prstGeom>
          <a:noFill/>
        </p:spPr>
        <p:txBody>
          <a:bodyPr wrap="square" rtlCol="0">
            <a:spAutoFit/>
          </a:bodyPr>
          <a:lstStyle/>
          <a:p>
            <a:r>
              <a:rPr lang="en-US" b="1" dirty="0" smtClean="0"/>
              <a:t>Non-Renewable</a:t>
            </a:r>
            <a:endParaRPr lang="en-US" b="1" dirty="0"/>
          </a:p>
        </p:txBody>
      </p:sp>
      <p:sp>
        <p:nvSpPr>
          <p:cNvPr id="21" name="TextBox 20"/>
          <p:cNvSpPr txBox="1"/>
          <p:nvPr/>
        </p:nvSpPr>
        <p:spPr>
          <a:xfrm>
            <a:off x="4953000" y="2819400"/>
            <a:ext cx="1752600" cy="646331"/>
          </a:xfrm>
          <a:prstGeom prst="rect">
            <a:avLst/>
          </a:prstGeom>
          <a:noFill/>
        </p:spPr>
        <p:txBody>
          <a:bodyPr wrap="square" rtlCol="0">
            <a:spAutoFit/>
          </a:bodyPr>
          <a:lstStyle/>
          <a:p>
            <a:r>
              <a:rPr lang="en-US" b="1" dirty="0" smtClean="0"/>
              <a:t>Structures and Institutions</a:t>
            </a:r>
            <a:endParaRPr lang="en-US" b="1" dirty="0"/>
          </a:p>
        </p:txBody>
      </p:sp>
      <p:sp>
        <p:nvSpPr>
          <p:cNvPr id="22" name="TextBox 21"/>
          <p:cNvSpPr txBox="1"/>
          <p:nvPr/>
        </p:nvSpPr>
        <p:spPr>
          <a:xfrm>
            <a:off x="7467600" y="2895600"/>
            <a:ext cx="1371600" cy="646331"/>
          </a:xfrm>
          <a:prstGeom prst="rect">
            <a:avLst/>
          </a:prstGeom>
          <a:noFill/>
        </p:spPr>
        <p:txBody>
          <a:bodyPr wrap="square" rtlCol="0">
            <a:spAutoFit/>
          </a:bodyPr>
          <a:lstStyle/>
          <a:p>
            <a:r>
              <a:rPr lang="en-US" b="1" dirty="0" smtClean="0"/>
              <a:t>Quantity and Quality</a:t>
            </a:r>
            <a:endParaRPr lang="en-US" b="1" dirty="0"/>
          </a:p>
        </p:txBody>
      </p:sp>
      <p:sp>
        <p:nvSpPr>
          <p:cNvPr id="23" name="Left-Right-Up Arrow 22"/>
          <p:cNvSpPr/>
          <p:nvPr/>
        </p:nvSpPr>
        <p:spPr>
          <a:xfrm>
            <a:off x="457200" y="3276600"/>
            <a:ext cx="1981200" cy="3810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228600" y="3657600"/>
            <a:ext cx="1295400" cy="646331"/>
          </a:xfrm>
          <a:prstGeom prst="rect">
            <a:avLst/>
          </a:prstGeom>
          <a:noFill/>
        </p:spPr>
        <p:txBody>
          <a:bodyPr wrap="square" rtlCol="0">
            <a:spAutoFit/>
          </a:bodyPr>
          <a:lstStyle/>
          <a:p>
            <a:r>
              <a:rPr lang="en-US" b="1" dirty="0" smtClean="0"/>
              <a:t>Continuous or flow</a:t>
            </a:r>
            <a:endParaRPr lang="en-US" b="1" dirty="0"/>
          </a:p>
        </p:txBody>
      </p:sp>
      <p:sp>
        <p:nvSpPr>
          <p:cNvPr id="25" name="TextBox 24"/>
          <p:cNvSpPr txBox="1"/>
          <p:nvPr/>
        </p:nvSpPr>
        <p:spPr>
          <a:xfrm>
            <a:off x="2209800" y="3657600"/>
            <a:ext cx="1219200" cy="369332"/>
          </a:xfrm>
          <a:prstGeom prst="rect">
            <a:avLst/>
          </a:prstGeom>
          <a:noFill/>
        </p:spPr>
        <p:txBody>
          <a:bodyPr wrap="square" rtlCol="0">
            <a:spAutoFit/>
          </a:bodyPr>
          <a:lstStyle/>
          <a:p>
            <a:r>
              <a:rPr lang="en-US" b="1" dirty="0" smtClean="0"/>
              <a:t>Biological</a:t>
            </a:r>
            <a:endParaRPr lang="en-US" b="1" dirty="0"/>
          </a:p>
        </p:txBody>
      </p:sp>
      <p:cxnSp>
        <p:nvCxnSpPr>
          <p:cNvPr id="29" name="Elbow Connector 28"/>
          <p:cNvCxnSpPr/>
          <p:nvPr/>
        </p:nvCxnSpPr>
        <p:spPr>
          <a:xfrm>
            <a:off x="4191000" y="3048000"/>
            <a:ext cx="1295400" cy="914400"/>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Left-Right-Up Arrow 30"/>
          <p:cNvSpPr/>
          <p:nvPr/>
        </p:nvSpPr>
        <p:spPr>
          <a:xfrm>
            <a:off x="4572000" y="4038600"/>
            <a:ext cx="2133600" cy="2286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1295400" y="4343400"/>
            <a:ext cx="2286000" cy="3048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04800" y="4800600"/>
            <a:ext cx="1219200" cy="646331"/>
          </a:xfrm>
          <a:prstGeom prst="rect">
            <a:avLst/>
          </a:prstGeom>
          <a:noFill/>
        </p:spPr>
        <p:txBody>
          <a:bodyPr wrap="square" rtlCol="0">
            <a:spAutoFit/>
          </a:bodyPr>
          <a:lstStyle/>
          <a:p>
            <a:r>
              <a:rPr lang="en-US" b="1" dirty="0" smtClean="0"/>
              <a:t>Natural Vegetation</a:t>
            </a:r>
            <a:endParaRPr lang="en-US" b="1" dirty="0"/>
          </a:p>
        </p:txBody>
      </p:sp>
      <p:sp>
        <p:nvSpPr>
          <p:cNvPr id="28" name="TextBox 27"/>
          <p:cNvSpPr txBox="1"/>
          <p:nvPr/>
        </p:nvSpPr>
        <p:spPr>
          <a:xfrm>
            <a:off x="3429000" y="4800600"/>
            <a:ext cx="990600" cy="369332"/>
          </a:xfrm>
          <a:prstGeom prst="rect">
            <a:avLst/>
          </a:prstGeom>
          <a:noFill/>
        </p:spPr>
        <p:txBody>
          <a:bodyPr wrap="square" rtlCol="0">
            <a:spAutoFit/>
          </a:bodyPr>
          <a:lstStyle/>
          <a:p>
            <a:r>
              <a:rPr lang="en-US" b="1" dirty="0" smtClean="0"/>
              <a:t>Wildlife</a:t>
            </a:r>
            <a:endParaRPr lang="en-US" b="1" dirty="0"/>
          </a:p>
        </p:txBody>
      </p:sp>
      <p:sp>
        <p:nvSpPr>
          <p:cNvPr id="33" name="TextBox 32"/>
          <p:cNvSpPr txBox="1"/>
          <p:nvPr/>
        </p:nvSpPr>
        <p:spPr>
          <a:xfrm>
            <a:off x="3886200" y="4267200"/>
            <a:ext cx="1219200" cy="369332"/>
          </a:xfrm>
          <a:prstGeom prst="rect">
            <a:avLst/>
          </a:prstGeom>
          <a:noFill/>
        </p:spPr>
        <p:txBody>
          <a:bodyPr wrap="square" rtlCol="0">
            <a:spAutoFit/>
          </a:bodyPr>
          <a:lstStyle/>
          <a:p>
            <a:r>
              <a:rPr lang="en-US" b="1" dirty="0" smtClean="0"/>
              <a:t>Recyclable</a:t>
            </a:r>
            <a:endParaRPr lang="en-US" b="1" dirty="0"/>
          </a:p>
        </p:txBody>
      </p:sp>
      <p:sp>
        <p:nvSpPr>
          <p:cNvPr id="34" name="TextBox 33"/>
          <p:cNvSpPr txBox="1"/>
          <p:nvPr/>
        </p:nvSpPr>
        <p:spPr>
          <a:xfrm>
            <a:off x="6324600" y="4267200"/>
            <a:ext cx="1752600" cy="369332"/>
          </a:xfrm>
          <a:prstGeom prst="rect">
            <a:avLst/>
          </a:prstGeom>
          <a:noFill/>
        </p:spPr>
        <p:txBody>
          <a:bodyPr wrap="square" rtlCol="0">
            <a:spAutoFit/>
          </a:bodyPr>
          <a:lstStyle/>
          <a:p>
            <a:r>
              <a:rPr lang="en-US" b="1" dirty="0" smtClean="0"/>
              <a:t>Non-recyclable</a:t>
            </a:r>
            <a:endParaRPr lang="en-US"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4"/>
                                        </p:tgtEl>
                                        <p:attrNameLst>
                                          <p:attrName>ppt_y</p:attrName>
                                        </p:attrNameLst>
                                      </p:cBhvr>
                                      <p:tavLst>
                                        <p:tav tm="0">
                                          <p:val>
                                            <p:strVal val="#ppt_y"/>
                                          </p:val>
                                        </p:tav>
                                        <p:tav tm="100000">
                                          <p:val>
                                            <p:strVal val="#ppt_y"/>
                                          </p:val>
                                        </p:tav>
                                      </p:tavLst>
                                    </p:anim>
                                    <p:anim calcmode="lin" valueType="num">
                                      <p:cBhvr>
                                        <p:cTn id="2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heckerboard(across)">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amond(i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0-#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24"/>
                                        </p:tgtEl>
                                        <p:attrNameLst>
                                          <p:attrName>style.visibility</p:attrName>
                                        </p:attrNameLst>
                                      </p:cBhvr>
                                      <p:to>
                                        <p:strVal val="visible"/>
                                      </p:to>
                                    </p:set>
                                    <p:anim calcmode="discrete" valueType="clr">
                                      <p:cBhvr override="childStyle">
                                        <p:cTn id="54" dur="50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55" dur="500"/>
                                        <p:tgtEl>
                                          <p:spTgt spid="24"/>
                                        </p:tgtEl>
                                        <p:attrNameLst>
                                          <p:attrName>fillcolor</p:attrName>
                                        </p:attrNameLst>
                                      </p:cBhvr>
                                      <p:tavLst>
                                        <p:tav tm="0">
                                          <p:val>
                                            <p:clrVal>
                                              <a:schemeClr val="accent2"/>
                                            </p:clrVal>
                                          </p:val>
                                        </p:tav>
                                        <p:tav tm="50000">
                                          <p:val>
                                            <p:clrVal>
                                              <a:schemeClr val="hlink"/>
                                            </p:clrVal>
                                          </p:val>
                                        </p:tav>
                                      </p:tavLst>
                                    </p:anim>
                                    <p:set>
                                      <p:cBhvr>
                                        <p:cTn id="56" dur="500"/>
                                        <p:tgtEl>
                                          <p:spTgt spid="24"/>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25"/>
                                        </p:tgtEl>
                                        <p:attrNameLst>
                                          <p:attrName>style.visibility</p:attrName>
                                        </p:attrNameLst>
                                      </p:cBhvr>
                                      <p:to>
                                        <p:strVal val="visible"/>
                                      </p:to>
                                    </p:set>
                                    <p:anim calcmode="discrete" valueType="clr">
                                      <p:cBhvr override="childStyle">
                                        <p:cTn id="61" dur="50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62" dur="500"/>
                                        <p:tgtEl>
                                          <p:spTgt spid="25"/>
                                        </p:tgtEl>
                                        <p:attrNameLst>
                                          <p:attrName>fillcolor</p:attrName>
                                        </p:attrNameLst>
                                      </p:cBhvr>
                                      <p:tavLst>
                                        <p:tav tm="0">
                                          <p:val>
                                            <p:clrVal>
                                              <a:schemeClr val="accent2"/>
                                            </p:clrVal>
                                          </p:val>
                                        </p:tav>
                                        <p:tav tm="50000">
                                          <p:val>
                                            <p:clrVal>
                                              <a:schemeClr val="hlink"/>
                                            </p:clrVal>
                                          </p:val>
                                        </p:tav>
                                      </p:tavLst>
                                    </p:anim>
                                    <p:set>
                                      <p:cBhvr>
                                        <p:cTn id="63" dur="500"/>
                                        <p:tgtEl>
                                          <p:spTgt spid="25"/>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0-#ppt_w/2"/>
                                          </p:val>
                                        </p:tav>
                                        <p:tav tm="100000">
                                          <p:val>
                                            <p:strVal val="#ppt_x"/>
                                          </p:val>
                                        </p:tav>
                                      </p:tavLst>
                                    </p:anim>
                                    <p:anim calcmode="lin" valueType="num">
                                      <p:cBhvr additive="base">
                                        <p:cTn id="69"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diamond(in)">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linds(horizontal)">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additive="base">
                                        <p:cTn id="84" dur="500" fill="hold"/>
                                        <p:tgtEl>
                                          <p:spTgt spid="29"/>
                                        </p:tgtEl>
                                        <p:attrNameLst>
                                          <p:attrName>ppt_x</p:attrName>
                                        </p:attrNameLst>
                                      </p:cBhvr>
                                      <p:tavLst>
                                        <p:tav tm="0">
                                          <p:val>
                                            <p:strVal val="0-#ppt_w/2"/>
                                          </p:val>
                                        </p:tav>
                                        <p:tav tm="100000">
                                          <p:val>
                                            <p:strVal val="#ppt_x"/>
                                          </p:val>
                                        </p:tav>
                                      </p:tavLst>
                                    </p:anim>
                                    <p:anim calcmode="lin" valueType="num">
                                      <p:cBhvr additive="base">
                                        <p:cTn id="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31"/>
                                        </p:tgtEl>
                                        <p:attrNameLst>
                                          <p:attrName>style.visibility</p:attrName>
                                        </p:attrNameLst>
                                      </p:cBhvr>
                                      <p:to>
                                        <p:strVal val="visible"/>
                                      </p:to>
                                    </p:set>
                                    <p:anim calcmode="lin" valueType="num">
                                      <p:cBhvr additive="base">
                                        <p:cTn id="90" dur="500" fill="hold"/>
                                        <p:tgtEl>
                                          <p:spTgt spid="31"/>
                                        </p:tgtEl>
                                        <p:attrNameLst>
                                          <p:attrName>ppt_x</p:attrName>
                                        </p:attrNameLst>
                                      </p:cBhvr>
                                      <p:tavLst>
                                        <p:tav tm="0">
                                          <p:val>
                                            <p:strVal val="1+#ppt_w/2"/>
                                          </p:val>
                                        </p:tav>
                                        <p:tav tm="100000">
                                          <p:val>
                                            <p:strVal val="#ppt_x"/>
                                          </p:val>
                                        </p:tav>
                                      </p:tavLst>
                                    </p:anim>
                                    <p:anim calcmode="lin" valueType="num">
                                      <p:cBhvr additive="base">
                                        <p:cTn id="9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8" presetClass="entr" presetSubtype="16"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diamond(in)">
                                      <p:cBhvr>
                                        <p:cTn id="96" dur="500"/>
                                        <p:tgtEl>
                                          <p:spTgt spid="33"/>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checkerboard(across)">
                                      <p:cBhvr>
                                        <p:cTn id="101" dur="500"/>
                                        <p:tgtEl>
                                          <p:spTgt spid="34"/>
                                        </p:tgtEl>
                                      </p:cBhvr>
                                    </p:animEffect>
                                  </p:childTnLst>
                                </p:cTn>
                              </p:par>
                            </p:childTnLst>
                          </p:cTn>
                        </p:par>
                      </p:childTnLst>
                    </p:cTn>
                  </p:par>
                  <p:par>
                    <p:cTn id="102" fill="hold">
                      <p:stCondLst>
                        <p:cond delay="indefinite"/>
                      </p:stCondLst>
                      <p:childTnLst>
                        <p:par>
                          <p:cTn id="103" fill="hold">
                            <p:stCondLst>
                              <p:cond delay="0"/>
                            </p:stCondLst>
                            <p:childTnLst>
                              <p:par>
                                <p:cTn id="104" presetID="8" presetClass="entr" presetSubtype="16" fill="hold" grpId="0"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diamond(in)">
                                      <p:cBhvr>
                                        <p:cTn id="106" dur="2000"/>
                                        <p:tgtEl>
                                          <p:spTgt spid="16"/>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2"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additive="base">
                                        <p:cTn id="111" dur="500" fill="hold"/>
                                        <p:tgtEl>
                                          <p:spTgt spid="18"/>
                                        </p:tgtEl>
                                        <p:attrNameLst>
                                          <p:attrName>ppt_x</p:attrName>
                                        </p:attrNameLst>
                                      </p:cBhvr>
                                      <p:tavLst>
                                        <p:tav tm="0">
                                          <p:val>
                                            <p:strVal val="1+#ppt_w/2"/>
                                          </p:val>
                                        </p:tav>
                                        <p:tav tm="100000">
                                          <p:val>
                                            <p:strVal val="#ppt_x"/>
                                          </p:val>
                                        </p:tav>
                                      </p:tavLst>
                                    </p:anim>
                                    <p:anim calcmode="lin" valueType="num">
                                      <p:cBhvr additive="base">
                                        <p:cTn id="1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7" presetClass="entr" presetSubtype="0" fill="hold" grpId="0" nodeType="clickEffect">
                                  <p:stCondLst>
                                    <p:cond delay="0"/>
                                  </p:stCondLst>
                                  <p:iterate type="lt">
                                    <p:tmPct val="50000"/>
                                  </p:iterate>
                                  <p:childTnLst>
                                    <p:set>
                                      <p:cBhvr>
                                        <p:cTn id="116" dur="1" fill="hold">
                                          <p:stCondLst>
                                            <p:cond delay="0"/>
                                          </p:stCondLst>
                                        </p:cTn>
                                        <p:tgtEl>
                                          <p:spTgt spid="21"/>
                                        </p:tgtEl>
                                        <p:attrNameLst>
                                          <p:attrName>style.visibility</p:attrName>
                                        </p:attrNameLst>
                                      </p:cBhvr>
                                      <p:to>
                                        <p:strVal val="visible"/>
                                      </p:to>
                                    </p:set>
                                    <p:anim calcmode="discrete" valueType="clr">
                                      <p:cBhvr override="childStyle">
                                        <p:cTn id="117"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18" dur="80"/>
                                        <p:tgtEl>
                                          <p:spTgt spid="21"/>
                                        </p:tgtEl>
                                        <p:attrNameLst>
                                          <p:attrName>fillcolor</p:attrName>
                                        </p:attrNameLst>
                                      </p:cBhvr>
                                      <p:tavLst>
                                        <p:tav tm="0">
                                          <p:val>
                                            <p:clrVal>
                                              <a:schemeClr val="accent2"/>
                                            </p:clrVal>
                                          </p:val>
                                        </p:tav>
                                        <p:tav tm="50000">
                                          <p:val>
                                            <p:clrVal>
                                              <a:schemeClr val="hlink"/>
                                            </p:clrVal>
                                          </p:val>
                                        </p:tav>
                                      </p:tavLst>
                                    </p:anim>
                                    <p:set>
                                      <p:cBhvr>
                                        <p:cTn id="119" dur="80"/>
                                        <p:tgtEl>
                                          <p:spTgt spid="21"/>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8" presetClass="entr" presetSubtype="16" fill="hold" grpId="0" nodeType="click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diamond(in)">
                                      <p:cBhvr>
                                        <p:cTn id="1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P spid="16" grpId="0"/>
      <p:bldP spid="17" grpId="0" animBg="1"/>
      <p:bldP spid="18" grpId="0" animBg="1"/>
      <p:bldP spid="19" grpId="0"/>
      <p:bldP spid="20" grpId="0"/>
      <p:bldP spid="21" grpId="0"/>
      <p:bldP spid="22" grpId="0"/>
      <p:bldP spid="23" grpId="0" animBg="1"/>
      <p:bldP spid="24" grpId="0"/>
      <p:bldP spid="25" grpId="0"/>
      <p:bldP spid="31" grpId="0" animBg="1"/>
      <p:bldP spid="26" grpId="0" animBg="1"/>
      <p:bldP spid="27" grpId="0"/>
      <p:bldP spid="28" grpId="0"/>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935162"/>
          </a:xfrm>
        </p:spPr>
        <p:style>
          <a:lnRef idx="3">
            <a:schemeClr val="lt1"/>
          </a:lnRef>
          <a:fillRef idx="1">
            <a:schemeClr val="accent2"/>
          </a:fillRef>
          <a:effectRef idx="1">
            <a:schemeClr val="accent2"/>
          </a:effectRef>
          <a:fontRef idx="minor">
            <a:schemeClr val="lt1"/>
          </a:fontRef>
        </p:style>
        <p:txBody>
          <a:bodyPr>
            <a:normAutofit/>
          </a:bodyPr>
          <a:lstStyle/>
          <a:p>
            <a:pPr algn="l"/>
            <a:r>
              <a:rPr lang="en-US" sz="2800" u="sng" dirty="0" smtClean="0">
                <a:latin typeface="Arial" pitchFamily="34" charset="0"/>
                <a:cs typeface="Arial" pitchFamily="34" charset="0"/>
              </a:rPr>
              <a:t>NATURAL RESOURCES</a:t>
            </a:r>
            <a:r>
              <a:rPr lang="en-US" dirty="0" smtClean="0"/>
              <a:t/>
            </a:r>
            <a:br>
              <a:rPr lang="en-US" dirty="0" smtClean="0"/>
            </a:br>
            <a:r>
              <a:rPr lang="en-US" sz="2700" dirty="0" smtClean="0"/>
              <a:t>Are those resources which are created by the nature.</a:t>
            </a:r>
            <a:br>
              <a:rPr lang="en-US" sz="2700" dirty="0" smtClean="0"/>
            </a:br>
            <a:r>
              <a:rPr lang="en-US" sz="2700" dirty="0" smtClean="0"/>
              <a:t>Example: land, water, wildlife, atmosphere etc.</a:t>
            </a:r>
            <a:br>
              <a:rPr lang="en-US" sz="2700" dirty="0" smtClean="0"/>
            </a:br>
            <a:endParaRPr lang="en-US" sz="2700" dirty="0"/>
          </a:p>
        </p:txBody>
      </p:sp>
      <p:pic>
        <p:nvPicPr>
          <p:cNvPr id="5" name="Content Placeholder 8" descr="thumbnail (1).jpg"/>
          <p:cNvPicPr>
            <a:picLocks noGrp="1" noChangeAspect="1"/>
          </p:cNvPicPr>
          <p:nvPr>
            <p:ph idx="1"/>
          </p:nvPr>
        </p:nvPicPr>
        <p:blipFill>
          <a:blip r:embed="rId2"/>
          <a:stretch>
            <a:fillRect/>
          </a:stretch>
        </p:blipFill>
        <p:spPr>
          <a:xfrm>
            <a:off x="6781800" y="4724400"/>
            <a:ext cx="1800226" cy="1371600"/>
          </a:xfrm>
        </p:spPr>
      </p:pic>
      <p:pic>
        <p:nvPicPr>
          <p:cNvPr id="6" name="Picture 5" descr="thumbnail (6).jpg"/>
          <p:cNvPicPr>
            <a:picLocks noChangeAspect="1"/>
          </p:cNvPicPr>
          <p:nvPr/>
        </p:nvPicPr>
        <p:blipFill>
          <a:blip r:embed="rId3"/>
          <a:stretch>
            <a:fillRect/>
          </a:stretch>
        </p:blipFill>
        <p:spPr>
          <a:xfrm>
            <a:off x="228600" y="2895600"/>
            <a:ext cx="1981200" cy="1620982"/>
          </a:xfrm>
          <a:prstGeom prst="rect">
            <a:avLst/>
          </a:prstGeom>
        </p:spPr>
      </p:pic>
      <p:pic>
        <p:nvPicPr>
          <p:cNvPr id="7" name="Picture 6" descr="thumbnail (3) - Copy.jpg"/>
          <p:cNvPicPr>
            <a:picLocks noChangeAspect="1"/>
          </p:cNvPicPr>
          <p:nvPr/>
        </p:nvPicPr>
        <p:blipFill>
          <a:blip r:embed="rId4"/>
          <a:stretch>
            <a:fillRect/>
          </a:stretch>
        </p:blipFill>
        <p:spPr>
          <a:xfrm>
            <a:off x="2362200" y="2895600"/>
            <a:ext cx="1577340" cy="1600200"/>
          </a:xfrm>
          <a:prstGeom prst="rect">
            <a:avLst/>
          </a:prstGeom>
        </p:spPr>
      </p:pic>
      <p:pic>
        <p:nvPicPr>
          <p:cNvPr id="8" name="Picture 7" descr="thumbnail (2).jpg"/>
          <p:cNvPicPr>
            <a:picLocks noChangeAspect="1"/>
          </p:cNvPicPr>
          <p:nvPr/>
        </p:nvPicPr>
        <p:blipFill>
          <a:blip r:embed="rId5"/>
          <a:stretch>
            <a:fillRect/>
          </a:stretch>
        </p:blipFill>
        <p:spPr>
          <a:xfrm>
            <a:off x="685800" y="4800600"/>
            <a:ext cx="1524000" cy="1457325"/>
          </a:xfrm>
          <a:prstGeom prst="rect">
            <a:avLst/>
          </a:prstGeom>
        </p:spPr>
      </p:pic>
      <p:pic>
        <p:nvPicPr>
          <p:cNvPr id="9" name="Picture 8" descr="thumbnail.jpg"/>
          <p:cNvPicPr>
            <a:picLocks noChangeAspect="1"/>
          </p:cNvPicPr>
          <p:nvPr/>
        </p:nvPicPr>
        <p:blipFill>
          <a:blip r:embed="rId6"/>
          <a:stretch>
            <a:fillRect/>
          </a:stretch>
        </p:blipFill>
        <p:spPr>
          <a:xfrm>
            <a:off x="6858000" y="2971800"/>
            <a:ext cx="1600200" cy="1371600"/>
          </a:xfrm>
          <a:prstGeom prst="rect">
            <a:avLst/>
          </a:prstGeom>
        </p:spPr>
      </p:pic>
      <p:pic>
        <p:nvPicPr>
          <p:cNvPr id="10" name="Picture 9" descr="thumbnail (5).jpg"/>
          <p:cNvPicPr>
            <a:picLocks noChangeAspect="1"/>
          </p:cNvPicPr>
          <p:nvPr/>
        </p:nvPicPr>
        <p:blipFill>
          <a:blip r:embed="rId7"/>
          <a:stretch>
            <a:fillRect/>
          </a:stretch>
        </p:blipFill>
        <p:spPr>
          <a:xfrm>
            <a:off x="4800600" y="4648200"/>
            <a:ext cx="1804147" cy="1600200"/>
          </a:xfrm>
          <a:prstGeom prst="rect">
            <a:avLst/>
          </a:prstGeom>
        </p:spPr>
      </p:pic>
      <p:pic>
        <p:nvPicPr>
          <p:cNvPr id="11" name="Picture 10" descr="thumbnail (4) - Copy.jpg"/>
          <p:cNvPicPr>
            <a:picLocks noChangeAspect="1"/>
          </p:cNvPicPr>
          <p:nvPr/>
        </p:nvPicPr>
        <p:blipFill>
          <a:blip r:embed="rId8"/>
          <a:stretch>
            <a:fillRect/>
          </a:stretch>
        </p:blipFill>
        <p:spPr>
          <a:xfrm>
            <a:off x="4419600" y="2895600"/>
            <a:ext cx="1577789" cy="16764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838200"/>
          </a:xfrm>
        </p:spPr>
        <p:style>
          <a:lnRef idx="0">
            <a:schemeClr val="accent1"/>
          </a:lnRef>
          <a:fillRef idx="3">
            <a:schemeClr val="accent1"/>
          </a:fillRef>
          <a:effectRef idx="3">
            <a:schemeClr val="accent1"/>
          </a:effectRef>
          <a:fontRef idx="minor">
            <a:schemeClr val="lt1"/>
          </a:fontRef>
        </p:style>
        <p:txBody>
          <a:bodyPr>
            <a:normAutofit/>
          </a:bodyPr>
          <a:lstStyle/>
          <a:p>
            <a:r>
              <a:rPr lang="en-US" sz="3200" b="1" i="1" dirty="0" smtClean="0"/>
              <a:t>Resources </a:t>
            </a:r>
            <a:r>
              <a:rPr lang="en-US" sz="3200" b="1" i="1" dirty="0" smtClean="0"/>
              <a:t>have been classified on various basis</a:t>
            </a:r>
            <a:endParaRPr lang="en-US" sz="3600" b="1" i="1" dirty="0"/>
          </a:p>
        </p:txBody>
      </p:sp>
      <p:sp>
        <p:nvSpPr>
          <p:cNvPr id="3" name="Content Placeholder 2"/>
          <p:cNvSpPr>
            <a:spLocks noGrp="1"/>
          </p:cNvSpPr>
          <p:nvPr>
            <p:ph idx="1"/>
          </p:nvPr>
        </p:nvSpPr>
        <p:spPr>
          <a:xfrm>
            <a:off x="228600" y="457200"/>
            <a:ext cx="8686800" cy="6019800"/>
          </a:xfrm>
        </p:spPr>
        <p:txBody>
          <a:bodyPr/>
          <a:lstStyle/>
          <a:p>
            <a:pPr algn="ctr">
              <a:buNone/>
            </a:pPr>
            <a:endParaRPr lang="en-US" b="1" dirty="0" smtClean="0">
              <a:latin typeface="+mj-lt"/>
            </a:endParaRPr>
          </a:p>
          <a:p>
            <a:pPr algn="ctr">
              <a:buNone/>
            </a:pPr>
            <a:r>
              <a:rPr lang="en-US" b="1" dirty="0" smtClean="0">
                <a:latin typeface="+mj-lt"/>
              </a:rPr>
              <a:t>1) On the basis of e</a:t>
            </a:r>
            <a:r>
              <a:rPr lang="en-US" b="1" dirty="0" smtClean="0">
                <a:latin typeface="+mj-lt"/>
              </a:rPr>
              <a:t>xhaustibility</a:t>
            </a:r>
            <a:endParaRPr lang="en-US" b="1" dirty="0" smtClean="0">
              <a:latin typeface="+mj-lt"/>
            </a:endParaRPr>
          </a:p>
          <a:p>
            <a:pPr algn="ctr">
              <a:buNone/>
            </a:pPr>
            <a:endParaRPr lang="en-US" b="1" dirty="0" smtClean="0"/>
          </a:p>
          <a:p>
            <a:pPr algn="ctr">
              <a:buNone/>
            </a:pPr>
            <a:endParaRPr lang="en-US" b="1" dirty="0" smtClean="0"/>
          </a:p>
          <a:p>
            <a:pPr algn="ctr">
              <a:buNone/>
            </a:pPr>
            <a:r>
              <a:rPr lang="en-US" b="1" dirty="0" smtClean="0"/>
              <a:t>2) On the basis of </a:t>
            </a:r>
            <a:r>
              <a:rPr lang="en-US" b="1" dirty="0" smtClean="0"/>
              <a:t>o</a:t>
            </a:r>
            <a:r>
              <a:rPr lang="en-US" b="1" dirty="0" smtClean="0"/>
              <a:t>rigin</a:t>
            </a:r>
            <a:endParaRPr lang="en-US" b="1" dirty="0" smtClean="0"/>
          </a:p>
          <a:p>
            <a:pPr algn="ctr">
              <a:buNone/>
            </a:pPr>
            <a:endParaRPr lang="en-US" b="1" dirty="0" smtClean="0"/>
          </a:p>
          <a:p>
            <a:pPr algn="ctr">
              <a:buNone/>
            </a:pPr>
            <a:endParaRPr lang="en-US" b="1" dirty="0" smtClean="0"/>
          </a:p>
          <a:p>
            <a:pPr algn="ctr">
              <a:buNone/>
            </a:pPr>
            <a:r>
              <a:rPr lang="en-US" b="1" dirty="0" smtClean="0"/>
              <a:t>3) On the basis of o</a:t>
            </a:r>
            <a:r>
              <a:rPr lang="en-US" b="1" dirty="0" smtClean="0"/>
              <a:t>wnership</a:t>
            </a:r>
            <a:endParaRPr lang="en-US" b="1" dirty="0" smtClean="0"/>
          </a:p>
          <a:p>
            <a:pPr algn="ctr">
              <a:buNone/>
            </a:pPr>
            <a:endParaRPr lang="en-US" b="1" dirty="0" smtClean="0"/>
          </a:p>
          <a:p>
            <a:pPr algn="ctr">
              <a:buNone/>
            </a:pPr>
            <a:endParaRPr lang="en-US" b="1" dirty="0">
              <a:latin typeface="+mj-lt"/>
            </a:endParaRPr>
          </a:p>
        </p:txBody>
      </p:sp>
      <p:sp>
        <p:nvSpPr>
          <p:cNvPr id="7" name="Left-Right-Up Arrow 6"/>
          <p:cNvSpPr/>
          <p:nvPr/>
        </p:nvSpPr>
        <p:spPr>
          <a:xfrm>
            <a:off x="1676400" y="1752600"/>
            <a:ext cx="5486400" cy="3048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2057400"/>
            <a:ext cx="3352800" cy="381000"/>
          </a:xfrm>
          <a:prstGeom prst="rect">
            <a:avLst/>
          </a:prstGeom>
          <a:noFill/>
        </p:spPr>
        <p:txBody>
          <a:bodyPr wrap="square" rtlCol="0">
            <a:spAutoFit/>
          </a:bodyPr>
          <a:lstStyle/>
          <a:p>
            <a:r>
              <a:rPr lang="en-US" b="1" dirty="0" smtClean="0"/>
              <a:t>   Renewable </a:t>
            </a:r>
            <a:r>
              <a:rPr lang="en-US" b="1" dirty="0" smtClean="0"/>
              <a:t>resources:</a:t>
            </a:r>
          </a:p>
        </p:txBody>
      </p:sp>
      <p:sp>
        <p:nvSpPr>
          <p:cNvPr id="9" name="TextBox 8"/>
          <p:cNvSpPr txBox="1"/>
          <p:nvPr/>
        </p:nvSpPr>
        <p:spPr>
          <a:xfrm>
            <a:off x="5334000" y="2133600"/>
            <a:ext cx="3810000" cy="369332"/>
          </a:xfrm>
          <a:prstGeom prst="rect">
            <a:avLst/>
          </a:prstGeom>
          <a:noFill/>
        </p:spPr>
        <p:txBody>
          <a:bodyPr wrap="square" rtlCol="0">
            <a:spAutoFit/>
          </a:bodyPr>
          <a:lstStyle/>
          <a:p>
            <a:r>
              <a:rPr lang="en-US" b="1" dirty="0" smtClean="0"/>
              <a:t>Non-Renewable resources:</a:t>
            </a:r>
          </a:p>
        </p:txBody>
      </p:sp>
      <p:sp>
        <p:nvSpPr>
          <p:cNvPr id="10" name="Left-Right-Up Arrow 9"/>
          <p:cNvSpPr/>
          <p:nvPr/>
        </p:nvSpPr>
        <p:spPr>
          <a:xfrm>
            <a:off x="1066800" y="5181600"/>
            <a:ext cx="6858000" cy="3048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5715000"/>
            <a:ext cx="2133600" cy="646331"/>
          </a:xfrm>
          <a:prstGeom prst="rect">
            <a:avLst/>
          </a:prstGeom>
          <a:noFill/>
        </p:spPr>
        <p:txBody>
          <a:bodyPr wrap="square" rtlCol="0">
            <a:spAutoFit/>
          </a:bodyPr>
          <a:lstStyle/>
          <a:p>
            <a:r>
              <a:rPr lang="en-US" b="1" u="sng" dirty="0" smtClean="0"/>
              <a:t>Individual resources:</a:t>
            </a:r>
          </a:p>
        </p:txBody>
      </p:sp>
      <p:sp>
        <p:nvSpPr>
          <p:cNvPr id="14" name="TextBox 13"/>
          <p:cNvSpPr txBox="1"/>
          <p:nvPr/>
        </p:nvSpPr>
        <p:spPr>
          <a:xfrm>
            <a:off x="2209800" y="5715000"/>
            <a:ext cx="1981200" cy="923330"/>
          </a:xfrm>
          <a:prstGeom prst="rect">
            <a:avLst/>
          </a:prstGeom>
          <a:noFill/>
        </p:spPr>
        <p:txBody>
          <a:bodyPr wrap="square" rtlCol="0">
            <a:spAutoFit/>
          </a:bodyPr>
          <a:lstStyle/>
          <a:p>
            <a:r>
              <a:rPr lang="en-US" b="1" u="sng" dirty="0" smtClean="0"/>
              <a:t>Community resources:</a:t>
            </a:r>
          </a:p>
          <a:p>
            <a:endParaRPr lang="en-US" dirty="0"/>
          </a:p>
        </p:txBody>
      </p:sp>
      <p:sp>
        <p:nvSpPr>
          <p:cNvPr id="15" name="TextBox 14"/>
          <p:cNvSpPr txBox="1"/>
          <p:nvPr/>
        </p:nvSpPr>
        <p:spPr>
          <a:xfrm>
            <a:off x="4191000" y="5867400"/>
            <a:ext cx="2209800" cy="369332"/>
          </a:xfrm>
          <a:prstGeom prst="rect">
            <a:avLst/>
          </a:prstGeom>
          <a:noFill/>
        </p:spPr>
        <p:txBody>
          <a:bodyPr wrap="square" rtlCol="0">
            <a:spAutoFit/>
          </a:bodyPr>
          <a:lstStyle/>
          <a:p>
            <a:r>
              <a:rPr lang="en-US" b="1" u="sng" dirty="0" smtClean="0"/>
              <a:t>National resources:</a:t>
            </a:r>
          </a:p>
        </p:txBody>
      </p:sp>
      <p:sp>
        <p:nvSpPr>
          <p:cNvPr id="16" name="TextBox 15"/>
          <p:cNvSpPr txBox="1"/>
          <p:nvPr/>
        </p:nvSpPr>
        <p:spPr>
          <a:xfrm>
            <a:off x="6629400" y="5867400"/>
            <a:ext cx="2514600" cy="369332"/>
          </a:xfrm>
          <a:prstGeom prst="rect">
            <a:avLst/>
          </a:prstGeom>
          <a:noFill/>
        </p:spPr>
        <p:txBody>
          <a:bodyPr wrap="square" rtlCol="0">
            <a:spAutoFit/>
          </a:bodyPr>
          <a:lstStyle/>
          <a:p>
            <a:r>
              <a:rPr lang="en-US" b="1" u="sng" dirty="0" smtClean="0"/>
              <a:t>International resources:</a:t>
            </a:r>
          </a:p>
        </p:txBody>
      </p:sp>
      <p:sp>
        <p:nvSpPr>
          <p:cNvPr id="17" name="Down Arrow 16"/>
          <p:cNvSpPr/>
          <p:nvPr/>
        </p:nvSpPr>
        <p:spPr>
          <a:xfrm>
            <a:off x="2667000" y="54864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334000" y="54864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Up Arrow 18"/>
          <p:cNvSpPr/>
          <p:nvPr/>
        </p:nvSpPr>
        <p:spPr>
          <a:xfrm>
            <a:off x="1905000" y="3352800"/>
            <a:ext cx="5486400" cy="3048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447800" y="3581400"/>
            <a:ext cx="2057400" cy="369332"/>
          </a:xfrm>
          <a:prstGeom prst="rect">
            <a:avLst/>
          </a:prstGeom>
          <a:noFill/>
        </p:spPr>
        <p:txBody>
          <a:bodyPr wrap="square" rtlCol="0">
            <a:spAutoFit/>
          </a:bodyPr>
          <a:lstStyle/>
          <a:p>
            <a:r>
              <a:rPr lang="en-US" dirty="0" smtClean="0"/>
              <a:t>Biotic</a:t>
            </a:r>
            <a:endParaRPr lang="en-US" dirty="0"/>
          </a:p>
        </p:txBody>
      </p:sp>
      <p:sp>
        <p:nvSpPr>
          <p:cNvPr id="23" name="TextBox 22"/>
          <p:cNvSpPr txBox="1"/>
          <p:nvPr/>
        </p:nvSpPr>
        <p:spPr>
          <a:xfrm>
            <a:off x="6477000" y="3657600"/>
            <a:ext cx="2133600" cy="369332"/>
          </a:xfrm>
          <a:prstGeom prst="rect">
            <a:avLst/>
          </a:prstGeom>
          <a:noFill/>
        </p:spPr>
        <p:txBody>
          <a:bodyPr wrap="square" rtlCol="0">
            <a:spAutoFit/>
          </a:bodyPr>
          <a:lstStyle/>
          <a:p>
            <a:r>
              <a:rPr lang="en-US" dirty="0" smtClean="0"/>
              <a:t>A biotic  resources</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sz="3100" dirty="0" smtClean="0">
                <a:latin typeface="Arial" pitchFamily="34" charset="0"/>
                <a:cs typeface="Arial" pitchFamily="34" charset="0"/>
              </a:rPr>
              <a:t/>
            </a:r>
            <a:br>
              <a:rPr lang="en-US" sz="3100" dirty="0" smtClean="0">
                <a:latin typeface="Arial" pitchFamily="34" charset="0"/>
                <a:cs typeface="Arial" pitchFamily="34" charset="0"/>
              </a:rPr>
            </a:br>
            <a:r>
              <a:rPr lang="en-US" sz="3100" dirty="0" smtClean="0">
                <a:latin typeface="Arial" pitchFamily="34" charset="0"/>
                <a:cs typeface="Arial" pitchFamily="34" charset="0"/>
              </a:rPr>
              <a:t/>
            </a:r>
            <a:br>
              <a:rPr lang="en-US" sz="3100" dirty="0" smtClean="0">
                <a:latin typeface="Arial" pitchFamily="34" charset="0"/>
                <a:cs typeface="Arial" pitchFamily="34" charset="0"/>
              </a:rPr>
            </a:br>
            <a:r>
              <a:rPr lang="en-US" sz="3100" dirty="0" smtClean="0">
                <a:latin typeface="Arial" pitchFamily="34" charset="0"/>
                <a:cs typeface="Arial" pitchFamily="34" charset="0"/>
              </a:rPr>
              <a:t/>
            </a:r>
            <a:br>
              <a:rPr lang="en-US" sz="3100" dirty="0" smtClean="0">
                <a:latin typeface="Arial" pitchFamily="34" charset="0"/>
                <a:cs typeface="Arial" pitchFamily="34" charset="0"/>
              </a:rPr>
            </a:br>
            <a:r>
              <a:rPr lang="en-US" sz="3100" dirty="0" smtClean="0">
                <a:latin typeface="Arial" pitchFamily="34" charset="0"/>
                <a:cs typeface="Arial" pitchFamily="34" charset="0"/>
              </a:rPr>
              <a:t/>
            </a:r>
            <a:br>
              <a:rPr lang="en-US" sz="3100" dirty="0" smtClean="0">
                <a:latin typeface="Arial" pitchFamily="34" charset="0"/>
                <a:cs typeface="Arial" pitchFamily="34" charset="0"/>
              </a:rPr>
            </a:br>
            <a:r>
              <a:rPr lang="en-US" sz="3100" dirty="0" smtClean="0">
                <a:latin typeface="Arial" pitchFamily="34" charset="0"/>
                <a:cs typeface="Arial" pitchFamily="34" charset="0"/>
              </a:rPr>
              <a:t>RENEWABLE RESOURCES</a:t>
            </a:r>
            <a:br>
              <a:rPr lang="en-US" sz="3100" dirty="0" smtClean="0">
                <a:latin typeface="Arial" pitchFamily="34" charset="0"/>
                <a:cs typeface="Arial" pitchFamily="34" charset="0"/>
              </a:rPr>
            </a:br>
            <a:r>
              <a:rPr lang="en-US" sz="3100" dirty="0" smtClean="0">
                <a:latin typeface="Arial" pitchFamily="34" charset="0"/>
                <a:cs typeface="Arial" pitchFamily="34" charset="0"/>
              </a:rPr>
              <a:t/>
            </a:r>
            <a:br>
              <a:rPr lang="en-US" sz="3100" dirty="0" smtClean="0">
                <a:latin typeface="Arial" pitchFamily="34" charset="0"/>
                <a:cs typeface="Arial" pitchFamily="34" charset="0"/>
              </a:rPr>
            </a:br>
            <a:r>
              <a:rPr lang="en-US" sz="3100" dirty="0" smtClean="0">
                <a:latin typeface="Arial" pitchFamily="34" charset="0"/>
                <a:cs typeface="Arial" pitchFamily="34" charset="0"/>
              </a:rPr>
              <a:t/>
            </a:r>
            <a:br>
              <a:rPr lang="en-US" sz="3100" dirty="0" smtClean="0">
                <a:latin typeface="Arial" pitchFamily="34" charset="0"/>
                <a:cs typeface="Arial" pitchFamily="34" charset="0"/>
              </a:rPr>
            </a:br>
            <a:r>
              <a:rPr lang="en-US" dirty="0" smtClean="0"/>
              <a:t/>
            </a:r>
            <a:br>
              <a:rPr lang="en-US" dirty="0" smtClean="0"/>
            </a:br>
            <a:endParaRPr lang="en-US" dirty="0"/>
          </a:p>
        </p:txBody>
      </p:sp>
      <p:pic>
        <p:nvPicPr>
          <p:cNvPr id="4" name="Content Placeholder 3" descr="thumbnail (18).jpg"/>
          <p:cNvPicPr>
            <a:picLocks noGrp="1" noChangeAspect="1"/>
          </p:cNvPicPr>
          <p:nvPr>
            <p:ph idx="1"/>
          </p:nvPr>
        </p:nvPicPr>
        <p:blipFill>
          <a:blip r:embed="rId2"/>
          <a:stretch>
            <a:fillRect/>
          </a:stretch>
        </p:blipFill>
        <p:spPr>
          <a:xfrm>
            <a:off x="914400" y="4191000"/>
            <a:ext cx="1524000" cy="1219200"/>
          </a:xfrm>
          <a:prstGeom prst="rect">
            <a:avLst/>
          </a:prstGeom>
        </p:spPr>
      </p:pic>
      <p:pic>
        <p:nvPicPr>
          <p:cNvPr id="5" name="Picture 4" descr="thumbnail (17).jpg"/>
          <p:cNvPicPr>
            <a:picLocks noChangeAspect="1"/>
          </p:cNvPicPr>
          <p:nvPr/>
        </p:nvPicPr>
        <p:blipFill>
          <a:blip r:embed="rId3"/>
          <a:stretch>
            <a:fillRect/>
          </a:stretch>
        </p:blipFill>
        <p:spPr>
          <a:xfrm>
            <a:off x="3657600" y="4038600"/>
            <a:ext cx="1524000" cy="1371600"/>
          </a:xfrm>
          <a:prstGeom prst="rect">
            <a:avLst/>
          </a:prstGeom>
        </p:spPr>
      </p:pic>
      <p:pic>
        <p:nvPicPr>
          <p:cNvPr id="6" name="Picture 5" descr="thumbnail (16).jpg"/>
          <p:cNvPicPr>
            <a:picLocks noChangeAspect="1"/>
          </p:cNvPicPr>
          <p:nvPr/>
        </p:nvPicPr>
        <p:blipFill>
          <a:blip r:embed="rId4"/>
          <a:stretch>
            <a:fillRect/>
          </a:stretch>
        </p:blipFill>
        <p:spPr>
          <a:xfrm>
            <a:off x="6248400" y="4038600"/>
            <a:ext cx="1524000" cy="1371600"/>
          </a:xfrm>
          <a:prstGeom prst="rect">
            <a:avLst/>
          </a:prstGeom>
        </p:spPr>
      </p:pic>
      <p:sp>
        <p:nvSpPr>
          <p:cNvPr id="7" name="Rectangle 6"/>
          <p:cNvSpPr/>
          <p:nvPr/>
        </p:nvSpPr>
        <p:spPr>
          <a:xfrm>
            <a:off x="762000" y="1752600"/>
            <a:ext cx="7620000" cy="2677656"/>
          </a:xfrm>
          <a:prstGeom prst="rect">
            <a:avLst/>
          </a:prstGeom>
        </p:spPr>
        <p:txBody>
          <a:bodyPr wrap="square">
            <a:spAutoFit/>
          </a:bodyPr>
          <a:lstStyle/>
          <a:p>
            <a:r>
              <a:rPr lang="en-US" sz="2800" dirty="0" smtClean="0">
                <a:latin typeface="Arial" pitchFamily="34" charset="0"/>
                <a:cs typeface="Arial" pitchFamily="34" charset="0"/>
              </a:rPr>
              <a:t>Are those resources which can be renewed or recycled or reproduced by physical or chemical processes are known as renewable resources </a:t>
            </a:r>
            <a:br>
              <a:rPr lang="en-US" sz="2800" dirty="0" smtClean="0">
                <a:latin typeface="Arial" pitchFamily="34" charset="0"/>
                <a:cs typeface="Arial" pitchFamily="34" charset="0"/>
              </a:rPr>
            </a:br>
            <a:r>
              <a:rPr lang="en-US" sz="2800" dirty="0" smtClean="0">
                <a:latin typeface="Arial" pitchFamily="34" charset="0"/>
                <a:cs typeface="Arial" pitchFamily="34" charset="0"/>
              </a:rPr>
              <a:t>Example: Forests, Solar energy, Wind energy etc</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fontScale="90000"/>
          </a:bodyPr>
          <a:lstStyle/>
          <a:p>
            <a:pPr algn="l"/>
            <a:r>
              <a:rPr lang="en-US" sz="2800" dirty="0" smtClean="0">
                <a:latin typeface="Arial" pitchFamily="34" charset="0"/>
                <a:cs typeface="Arial" pitchFamily="34" charset="0"/>
              </a:rPr>
              <a:t>NON – RENEWABLE RESOURCES</a:t>
            </a:r>
            <a:br>
              <a:rPr lang="en-US" sz="2800" dirty="0" smtClean="0">
                <a:latin typeface="Arial" pitchFamily="34" charset="0"/>
                <a:cs typeface="Arial" pitchFamily="34" charset="0"/>
              </a:rPr>
            </a:br>
            <a:r>
              <a:rPr lang="en-US" sz="2800" dirty="0" smtClean="0">
                <a:latin typeface="Arial" pitchFamily="34" charset="0"/>
                <a:cs typeface="Arial" pitchFamily="34" charset="0"/>
              </a:rPr>
              <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3" name="Content Placeholder 2"/>
          <p:cNvSpPr>
            <a:spLocks noGrp="1"/>
          </p:cNvSpPr>
          <p:nvPr>
            <p:ph idx="1"/>
          </p:nvPr>
        </p:nvSpPr>
        <p:spPr/>
        <p:txBody>
          <a:bodyPr/>
          <a:lstStyle/>
          <a:p>
            <a:pPr>
              <a:buNone/>
            </a:pPr>
            <a:r>
              <a:rPr lang="en-US" dirty="0" smtClean="0"/>
              <a:t> 	</a:t>
            </a:r>
            <a:r>
              <a:rPr lang="en-US" sz="2800" dirty="0" smtClean="0"/>
              <a:t>Are those resources which take millions of years in their formation and can not be renewed or reproduced are known as renewable resources </a:t>
            </a:r>
          </a:p>
          <a:p>
            <a:pPr>
              <a:buNone/>
            </a:pPr>
            <a:r>
              <a:rPr lang="en-US" sz="2800" dirty="0" smtClean="0"/>
              <a:t>	Example: Coal, petroleum and natural gas.</a:t>
            </a:r>
          </a:p>
          <a:p>
            <a:endParaRPr lang="en-US" dirty="0"/>
          </a:p>
        </p:txBody>
      </p:sp>
      <p:pic>
        <p:nvPicPr>
          <p:cNvPr id="4" name="Picture 3" descr="thumbnail (13).jpg"/>
          <p:cNvPicPr>
            <a:picLocks noChangeAspect="1"/>
          </p:cNvPicPr>
          <p:nvPr/>
        </p:nvPicPr>
        <p:blipFill>
          <a:blip r:embed="rId2"/>
          <a:stretch>
            <a:fillRect/>
          </a:stretch>
        </p:blipFill>
        <p:spPr>
          <a:xfrm>
            <a:off x="533400" y="4343400"/>
            <a:ext cx="1524000" cy="1143000"/>
          </a:xfrm>
          <a:prstGeom prst="rect">
            <a:avLst/>
          </a:prstGeom>
        </p:spPr>
      </p:pic>
      <p:pic>
        <p:nvPicPr>
          <p:cNvPr id="5" name="Picture 4" descr="thumbnail (14).jpg"/>
          <p:cNvPicPr>
            <a:picLocks noChangeAspect="1"/>
          </p:cNvPicPr>
          <p:nvPr/>
        </p:nvPicPr>
        <p:blipFill>
          <a:blip r:embed="rId3"/>
          <a:stretch>
            <a:fillRect/>
          </a:stretch>
        </p:blipFill>
        <p:spPr>
          <a:xfrm>
            <a:off x="3733800" y="4343400"/>
            <a:ext cx="1524000" cy="1028700"/>
          </a:xfrm>
          <a:prstGeom prst="rect">
            <a:avLst/>
          </a:prstGeom>
        </p:spPr>
      </p:pic>
      <p:pic>
        <p:nvPicPr>
          <p:cNvPr id="6" name="Picture 5" descr="thumbnail (15).jpg"/>
          <p:cNvPicPr>
            <a:picLocks noChangeAspect="1"/>
          </p:cNvPicPr>
          <p:nvPr/>
        </p:nvPicPr>
        <p:blipFill>
          <a:blip r:embed="rId4"/>
          <a:stretch>
            <a:fillRect/>
          </a:stretch>
        </p:blipFill>
        <p:spPr>
          <a:xfrm>
            <a:off x="6705600" y="4648200"/>
            <a:ext cx="1524000" cy="100965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5181600"/>
          </a:xfrm>
        </p:spPr>
        <p:txBody>
          <a:bodyPr/>
          <a:lstStyle/>
          <a:p>
            <a:pPr>
              <a:buNone/>
            </a:pPr>
            <a:r>
              <a:rPr lang="en-US" dirty="0" smtClean="0"/>
              <a:t>	</a:t>
            </a:r>
            <a:endParaRPr lang="en-US" u="sng" dirty="0" smtClean="0"/>
          </a:p>
          <a:p>
            <a:pPr>
              <a:buNone/>
            </a:pPr>
            <a:endParaRPr lang="en-US" dirty="0" smtClean="0"/>
          </a:p>
          <a:p>
            <a:pPr>
              <a:buNone/>
            </a:pPr>
            <a:r>
              <a:rPr lang="en-US" dirty="0" smtClean="0">
                <a:latin typeface="Arial" pitchFamily="34" charset="0"/>
                <a:cs typeface="Arial" pitchFamily="34" charset="0"/>
              </a:rPr>
              <a:t>	These </a:t>
            </a:r>
            <a:r>
              <a:rPr lang="en-US" dirty="0" smtClean="0">
                <a:latin typeface="Arial" pitchFamily="34" charset="0"/>
                <a:cs typeface="Arial" pitchFamily="34" charset="0"/>
              </a:rPr>
              <a:t>are obtained from biosphere and have life such as human beings, flora and fauna, fisheries, livestock etc</a:t>
            </a:r>
            <a:r>
              <a:rPr lang="en-US" dirty="0" smtClean="0"/>
              <a:t>.</a:t>
            </a:r>
            <a:endParaRPr lang="en-US" dirty="0" smtClean="0"/>
          </a:p>
          <a:p>
            <a:pPr>
              <a:buNone/>
            </a:pPr>
            <a:endParaRPr lang="en-US" dirty="0" smtClean="0"/>
          </a:p>
          <a:p>
            <a:pPr>
              <a:buNone/>
            </a:pPr>
            <a:endParaRPr lang="en-US" dirty="0"/>
          </a:p>
        </p:txBody>
      </p:sp>
      <p:sp>
        <p:nvSpPr>
          <p:cNvPr id="4" name="Title 1"/>
          <p:cNvSpPr>
            <a:spLocks noGrp="1"/>
          </p:cNvSpPr>
          <p:nvPr>
            <p:ph type="title"/>
          </p:nvPr>
        </p:nvSpPr>
        <p:spPr>
          <a:xfrm>
            <a:off x="457200" y="0"/>
            <a:ext cx="8229600" cy="7620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t/>
            </a:r>
            <a:br>
              <a:rPr lang="en-US" dirty="0" smtClean="0"/>
            </a:br>
            <a:r>
              <a:rPr lang="en-US" dirty="0" smtClean="0"/>
              <a:t>BIOTIC </a:t>
            </a:r>
            <a:r>
              <a:rPr lang="en-US" dirty="0" smtClean="0"/>
              <a:t>RESOURCES</a:t>
            </a:r>
            <a:r>
              <a:rPr lang="en-US" dirty="0" smtClean="0"/>
              <a:t>: </a:t>
            </a:r>
            <a:br>
              <a:rPr lang="en-US" dirty="0" smtClean="0"/>
            </a:br>
            <a:endParaRPr lang="en-US" dirty="0"/>
          </a:p>
        </p:txBody>
      </p:sp>
      <p:pic>
        <p:nvPicPr>
          <p:cNvPr id="5" name="Picture 4" descr="thumbnail (2).jpg"/>
          <p:cNvPicPr>
            <a:picLocks noChangeAspect="1"/>
          </p:cNvPicPr>
          <p:nvPr/>
        </p:nvPicPr>
        <p:blipFill>
          <a:blip r:embed="rId2"/>
          <a:stretch>
            <a:fillRect/>
          </a:stretch>
        </p:blipFill>
        <p:spPr>
          <a:xfrm>
            <a:off x="457200" y="4495800"/>
            <a:ext cx="1524000" cy="1457325"/>
          </a:xfrm>
          <a:prstGeom prst="rect">
            <a:avLst/>
          </a:prstGeom>
        </p:spPr>
      </p:pic>
      <p:pic>
        <p:nvPicPr>
          <p:cNvPr id="6" name="Picture 5" descr="thumbnail (8).jpg"/>
          <p:cNvPicPr>
            <a:picLocks noChangeAspect="1"/>
          </p:cNvPicPr>
          <p:nvPr/>
        </p:nvPicPr>
        <p:blipFill>
          <a:blip r:embed="rId3"/>
          <a:stretch>
            <a:fillRect/>
          </a:stretch>
        </p:blipFill>
        <p:spPr>
          <a:xfrm>
            <a:off x="3657600" y="4495800"/>
            <a:ext cx="1524000" cy="1600200"/>
          </a:xfrm>
          <a:prstGeom prst="rect">
            <a:avLst/>
          </a:prstGeom>
        </p:spPr>
      </p:pic>
      <p:pic>
        <p:nvPicPr>
          <p:cNvPr id="7" name="Picture 6" descr="thumbnail (7).jpg"/>
          <p:cNvPicPr>
            <a:picLocks noChangeAspect="1"/>
          </p:cNvPicPr>
          <p:nvPr/>
        </p:nvPicPr>
        <p:blipFill>
          <a:blip r:embed="rId4"/>
          <a:stretch>
            <a:fillRect/>
          </a:stretch>
        </p:blipFill>
        <p:spPr>
          <a:xfrm>
            <a:off x="6629400" y="4419600"/>
            <a:ext cx="1752600" cy="1686878"/>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
            </a:r>
            <a:br>
              <a:rPr lang="en-US" dirty="0" smtClean="0"/>
            </a:br>
            <a:r>
              <a:rPr lang="en-US" dirty="0" smtClean="0"/>
              <a:t/>
            </a:r>
            <a:br>
              <a:rPr lang="en-US" dirty="0" smtClean="0"/>
            </a:br>
            <a:r>
              <a:rPr lang="en-US" dirty="0" smtClean="0"/>
              <a:t>ABIOTIC </a:t>
            </a:r>
            <a:r>
              <a:rPr lang="en-US" dirty="0" smtClean="0"/>
              <a:t>RESOURCES:</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All those things which </a:t>
            </a:r>
            <a:r>
              <a:rPr lang="en-US" dirty="0" smtClean="0"/>
              <a:t>are composed </a:t>
            </a:r>
            <a:r>
              <a:rPr lang="en-US" dirty="0" smtClean="0"/>
              <a:t>of non-living things are called </a:t>
            </a:r>
            <a:r>
              <a:rPr lang="en-US" dirty="0" smtClean="0"/>
              <a:t>a biotic resources</a:t>
            </a:r>
            <a:r>
              <a:rPr lang="en-US" dirty="0" smtClean="0"/>
              <a:t>. For example, rocks and metals.</a:t>
            </a:r>
            <a:endParaRPr lang="en-US" dirty="0"/>
          </a:p>
        </p:txBody>
      </p:sp>
      <p:pic>
        <p:nvPicPr>
          <p:cNvPr id="4" name="Picture 3" descr="thumbnail (12).jpg"/>
          <p:cNvPicPr>
            <a:picLocks noChangeAspect="1"/>
          </p:cNvPicPr>
          <p:nvPr/>
        </p:nvPicPr>
        <p:blipFill>
          <a:blip r:embed="rId2"/>
          <a:stretch>
            <a:fillRect/>
          </a:stretch>
        </p:blipFill>
        <p:spPr>
          <a:xfrm>
            <a:off x="533400" y="4191000"/>
            <a:ext cx="1524000" cy="1524000"/>
          </a:xfrm>
          <a:prstGeom prst="rect">
            <a:avLst/>
          </a:prstGeom>
        </p:spPr>
      </p:pic>
      <p:pic>
        <p:nvPicPr>
          <p:cNvPr id="5" name="Picture 4" descr="thumbnail (10).jpg"/>
          <p:cNvPicPr>
            <a:picLocks noChangeAspect="1"/>
          </p:cNvPicPr>
          <p:nvPr/>
        </p:nvPicPr>
        <p:blipFill>
          <a:blip r:embed="rId3"/>
          <a:stretch>
            <a:fillRect/>
          </a:stretch>
        </p:blipFill>
        <p:spPr>
          <a:xfrm>
            <a:off x="3733800" y="4191000"/>
            <a:ext cx="1524000" cy="1600200"/>
          </a:xfrm>
          <a:prstGeom prst="rect">
            <a:avLst/>
          </a:prstGeom>
        </p:spPr>
      </p:pic>
      <p:pic>
        <p:nvPicPr>
          <p:cNvPr id="6" name="Picture 5" descr="thumbnail (11).jpg"/>
          <p:cNvPicPr>
            <a:picLocks noChangeAspect="1"/>
          </p:cNvPicPr>
          <p:nvPr/>
        </p:nvPicPr>
        <p:blipFill>
          <a:blip r:embed="rId4"/>
          <a:stretch>
            <a:fillRect/>
          </a:stretch>
        </p:blipFill>
        <p:spPr>
          <a:xfrm>
            <a:off x="7010400" y="4267200"/>
            <a:ext cx="1524000" cy="15240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989</Words>
  <Application>Microsoft Office PowerPoint</Application>
  <PresentationFormat>On-screen Show (4:3)</PresentationFormat>
  <Paragraphs>205</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RESOURCES  AND  DEVELOPMENT</vt:lpstr>
      <vt:lpstr>GEOGRAPHY: CLASS 10TH  CHAPTER 1: RESOURCE AND DEVELOPMENT</vt:lpstr>
      <vt:lpstr>CLASSIFICATION OF RESOURCES</vt:lpstr>
      <vt:lpstr>NATURAL RESOURCES Are those resources which are created by the nature. Example: land, water, wildlife, atmosphere etc. </vt:lpstr>
      <vt:lpstr>Resources have been classified on various basis</vt:lpstr>
      <vt:lpstr>    RENEWABLE RESOURCES    </vt:lpstr>
      <vt:lpstr>NON – RENEWABLE RESOURCES  </vt:lpstr>
      <vt:lpstr> BIOTIC RESOURCES:  </vt:lpstr>
      <vt:lpstr>  ABIOTIC RESOURCES:   </vt:lpstr>
      <vt:lpstr>INDIVIDUAL RESOURCES</vt:lpstr>
      <vt:lpstr>COMMUNITY OWNED RESOURCES</vt:lpstr>
      <vt:lpstr> </vt:lpstr>
      <vt:lpstr>INTERNATIONAL RESOURCES</vt:lpstr>
      <vt:lpstr> On the basis of Status of development </vt:lpstr>
      <vt:lpstr>Potential Resources: Are those resources whose quality and quantity is unknown because of the lack of technology. Stock resources: Materials in the environment which have the potential to satisfy human needs but human beings do not have the appropriate technology to access these.</vt:lpstr>
      <vt:lpstr>DEVELOPMENT OF RESOURCES</vt:lpstr>
      <vt:lpstr>PROBLEMS CREATED BY INDISCRIMINATE USE OF RESOURCE BY MAN</vt:lpstr>
      <vt:lpstr>SUSTAINABLE ECONOMIC DEVELOPMENT</vt:lpstr>
      <vt:lpstr>RESOURCE PLANNING</vt:lpstr>
      <vt:lpstr>IMPORTANCE OF RESOURCE PLANNING</vt:lpstr>
      <vt:lpstr>RESOURCE CONSERVATION</vt:lpstr>
      <vt:lpstr>  IDEAS OF GANDHIJI ABOUT THE CONSERVATION OF RESOURCES.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CLASS 10TH  CHAPTER 1: RESOURCE AND DEVELOPMENT</dc:title>
  <dc:creator>DAR SHABIR</dc:creator>
  <cp:lastModifiedBy>DAR SHABIR</cp:lastModifiedBy>
  <cp:revision>29</cp:revision>
  <dcterms:created xsi:type="dcterms:W3CDTF">2015-03-07T06:46:27Z</dcterms:created>
  <dcterms:modified xsi:type="dcterms:W3CDTF">2015-03-11T17:41:11Z</dcterms:modified>
</cp:coreProperties>
</file>