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438" r:id="rId2"/>
    <p:sldId id="446" r:id="rId3"/>
    <p:sldId id="439" r:id="rId4"/>
    <p:sldId id="440" r:id="rId5"/>
    <p:sldId id="441" r:id="rId6"/>
    <p:sldId id="442" r:id="rId7"/>
    <p:sldId id="444" r:id="rId8"/>
    <p:sldId id="449" r:id="rId9"/>
    <p:sldId id="450" r:id="rId10"/>
    <p:sldId id="453" r:id="rId11"/>
    <p:sldId id="355" r:id="rId12"/>
    <p:sldId id="356" r:id="rId13"/>
    <p:sldId id="357" r:id="rId14"/>
    <p:sldId id="358" r:id="rId15"/>
    <p:sldId id="359" r:id="rId16"/>
    <p:sldId id="385" r:id="rId17"/>
    <p:sldId id="360" r:id="rId18"/>
    <p:sldId id="363" r:id="rId19"/>
    <p:sldId id="364" r:id="rId20"/>
    <p:sldId id="365" r:id="rId21"/>
    <p:sldId id="366" r:id="rId22"/>
    <p:sldId id="368" r:id="rId23"/>
    <p:sldId id="369" r:id="rId24"/>
    <p:sldId id="370" r:id="rId25"/>
    <p:sldId id="371" r:id="rId26"/>
    <p:sldId id="372" r:id="rId27"/>
    <p:sldId id="373" r:id="rId28"/>
    <p:sldId id="374" r:id="rId29"/>
    <p:sldId id="375" r:id="rId30"/>
    <p:sldId id="376" r:id="rId31"/>
    <p:sldId id="377" r:id="rId32"/>
    <p:sldId id="386" r:id="rId33"/>
    <p:sldId id="378" r:id="rId34"/>
    <p:sldId id="379" r:id="rId35"/>
    <p:sldId id="380" r:id="rId36"/>
    <p:sldId id="381" r:id="rId37"/>
    <p:sldId id="382" r:id="rId38"/>
    <p:sldId id="383" r:id="rId39"/>
    <p:sldId id="384" r:id="rId40"/>
    <p:sldId id="362" r:id="rId41"/>
    <p:sldId id="387" r:id="rId42"/>
    <p:sldId id="388" r:id="rId43"/>
    <p:sldId id="389" r:id="rId44"/>
    <p:sldId id="390" r:id="rId45"/>
    <p:sldId id="391" r:id="rId46"/>
    <p:sldId id="392" r:id="rId47"/>
    <p:sldId id="393" r:id="rId48"/>
    <p:sldId id="394" r:id="rId49"/>
    <p:sldId id="395" r:id="rId50"/>
    <p:sldId id="396" r:id="rId51"/>
    <p:sldId id="325" r:id="rId52"/>
    <p:sldId id="315" r:id="rId53"/>
    <p:sldId id="314" r:id="rId54"/>
    <p:sldId id="313" r:id="rId55"/>
    <p:sldId id="312" r:id="rId56"/>
    <p:sldId id="311" r:id="rId57"/>
    <p:sldId id="310" r:id="rId58"/>
    <p:sldId id="416" r:id="rId59"/>
    <p:sldId id="309" r:id="rId60"/>
    <p:sldId id="308" r:id="rId61"/>
    <p:sldId id="307" r:id="rId62"/>
    <p:sldId id="306" r:id="rId63"/>
    <p:sldId id="305" r:id="rId64"/>
    <p:sldId id="304" r:id="rId65"/>
    <p:sldId id="303" r:id="rId66"/>
    <p:sldId id="427" r:id="rId67"/>
    <p:sldId id="302" r:id="rId68"/>
    <p:sldId id="428" r:id="rId69"/>
    <p:sldId id="301" r:id="rId70"/>
    <p:sldId id="350" r:id="rId71"/>
    <p:sldId id="281" r:id="rId72"/>
    <p:sldId id="326" r:id="rId73"/>
    <p:sldId id="430" r:id="rId74"/>
    <p:sldId id="327" r:id="rId75"/>
    <p:sldId id="431" r:id="rId76"/>
    <p:sldId id="328" r:id="rId77"/>
    <p:sldId id="352" r:id="rId78"/>
    <p:sldId id="432" r:id="rId79"/>
    <p:sldId id="433"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28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34" autoAdjust="0"/>
    <p:restoredTop sz="94624" autoAdjust="0"/>
  </p:normalViewPr>
  <p:slideViewPr>
    <p:cSldViewPr>
      <p:cViewPr varScale="1">
        <p:scale>
          <a:sx n="65" d="100"/>
          <a:sy n="65" d="100"/>
        </p:scale>
        <p:origin x="-144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1792CF-EF6B-4D4B-97BD-AE6F1075BDA8}" type="datetimeFigureOut">
              <a:rPr lang="en-US" smtClean="0"/>
              <a:pPr/>
              <a:t>11-Mar-15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792CF-EF6B-4D4B-97BD-AE6F1075BDA8}" type="datetimeFigureOut">
              <a:rPr lang="en-US" smtClean="0"/>
              <a:pPr/>
              <a:t>11-Mar-15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792CF-EF6B-4D4B-97BD-AE6F1075BDA8}" type="datetimeFigureOut">
              <a:rPr lang="en-US" smtClean="0"/>
              <a:pPr/>
              <a:t>11-Mar-15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792CF-EF6B-4D4B-97BD-AE6F1075BDA8}" type="datetimeFigureOut">
              <a:rPr lang="en-US" smtClean="0"/>
              <a:pPr/>
              <a:t>11-Mar-15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1792CF-EF6B-4D4B-97BD-AE6F1075BDA8}" type="datetimeFigureOut">
              <a:rPr lang="en-US" smtClean="0"/>
              <a:pPr/>
              <a:t>11-Mar-15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1792CF-EF6B-4D4B-97BD-AE6F1075BDA8}" type="datetimeFigureOut">
              <a:rPr lang="en-US" smtClean="0"/>
              <a:pPr/>
              <a:t>11-Mar-15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1792CF-EF6B-4D4B-97BD-AE6F1075BDA8}" type="datetimeFigureOut">
              <a:rPr lang="en-US" smtClean="0"/>
              <a:pPr/>
              <a:t>11-Mar-15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1792CF-EF6B-4D4B-97BD-AE6F1075BDA8}" type="datetimeFigureOut">
              <a:rPr lang="en-US" smtClean="0"/>
              <a:pPr/>
              <a:t>11-Mar-15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792CF-EF6B-4D4B-97BD-AE6F1075BDA8}" type="datetimeFigureOut">
              <a:rPr lang="en-US" smtClean="0"/>
              <a:pPr/>
              <a:t>11-Mar-15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1792CF-EF6B-4D4B-97BD-AE6F1075BDA8}" type="datetimeFigureOut">
              <a:rPr lang="en-US" smtClean="0"/>
              <a:pPr/>
              <a:t>11-Mar-15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1792CF-EF6B-4D4B-97BD-AE6F1075BDA8}" type="datetimeFigureOut">
              <a:rPr lang="en-US" smtClean="0"/>
              <a:pPr/>
              <a:t>11-Mar-15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8091AD-A5AF-49EE-888E-CD06010858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792CF-EF6B-4D4B-97BD-AE6F1075BDA8}" type="datetimeFigureOut">
              <a:rPr lang="en-US" smtClean="0"/>
              <a:pPr/>
              <a:t>11-Mar-15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091AD-A5AF-49EE-888E-CD06010858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763" name="Picture 3"/>
          <p:cNvPicPr>
            <a:picLocks noChangeAspect="1" noChangeArrowheads="1"/>
          </p:cNvPicPr>
          <p:nvPr/>
        </p:nvPicPr>
        <p:blipFill>
          <a:blip r:embed="rId2"/>
          <a:srcRect/>
          <a:stretch>
            <a:fillRect/>
          </a:stretch>
        </p:blipFill>
        <p:spPr bwMode="auto">
          <a:xfrm>
            <a:off x="2133600" y="914400"/>
            <a:ext cx="4876800" cy="4959458"/>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858" name="Picture 2"/>
          <p:cNvPicPr>
            <a:picLocks noChangeAspect="1" noChangeArrowheads="1"/>
          </p:cNvPicPr>
          <p:nvPr/>
        </p:nvPicPr>
        <p:blipFill>
          <a:blip r:embed="rId2"/>
          <a:srcRect/>
          <a:stretch>
            <a:fillRect/>
          </a:stretch>
        </p:blipFill>
        <p:spPr bwMode="auto">
          <a:xfrm>
            <a:off x="611509" y="762001"/>
            <a:ext cx="7920983" cy="5138738"/>
          </a:xfrm>
          <a:prstGeom prst="rect">
            <a:avLst/>
          </a:prstGeom>
          <a:noFill/>
          <a:ln w="9525">
            <a:noFill/>
            <a:miter lim="800000"/>
            <a:headEnd/>
            <a:tailEnd/>
          </a:ln>
          <a:effectLst/>
        </p:spPr>
      </p:pic>
      <p:cxnSp>
        <p:nvCxnSpPr>
          <p:cNvPr id="8" name="Straight Arrow Connector 7"/>
          <p:cNvCxnSpPr/>
          <p:nvPr/>
        </p:nvCxnSpPr>
        <p:spPr>
          <a:xfrm>
            <a:off x="1295400" y="2057400"/>
            <a:ext cx="9144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4800600" y="1447800"/>
            <a:ext cx="8382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3962400" y="3733800"/>
            <a:ext cx="11430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57400" y="3810000"/>
            <a:ext cx="9144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6477000" y="4572000"/>
            <a:ext cx="11430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5410200" y="2971800"/>
            <a:ext cx="12192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038600" y="5334000"/>
            <a:ext cx="99060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352800" y="2286000"/>
            <a:ext cx="9906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5800" y="1752600"/>
            <a:ext cx="1295400" cy="307777"/>
          </a:xfrm>
          <a:prstGeom prst="rect">
            <a:avLst/>
          </a:prstGeom>
          <a:noFill/>
        </p:spPr>
        <p:txBody>
          <a:bodyPr wrap="square" rtlCol="0">
            <a:spAutoFit/>
          </a:bodyPr>
          <a:lstStyle/>
          <a:p>
            <a:r>
              <a:rPr lang="en-US" sz="1400" b="1" dirty="0" smtClean="0"/>
              <a:t>North America</a:t>
            </a:r>
            <a:endParaRPr lang="en-US" sz="1400" b="1" dirty="0"/>
          </a:p>
        </p:txBody>
      </p:sp>
      <p:sp>
        <p:nvSpPr>
          <p:cNvPr id="26" name="TextBox 25"/>
          <p:cNvSpPr txBox="1"/>
          <p:nvPr/>
        </p:nvSpPr>
        <p:spPr>
          <a:xfrm>
            <a:off x="5638800" y="1219200"/>
            <a:ext cx="762000" cy="304800"/>
          </a:xfrm>
          <a:prstGeom prst="rect">
            <a:avLst/>
          </a:prstGeom>
          <a:noFill/>
        </p:spPr>
        <p:txBody>
          <a:bodyPr wrap="square" rtlCol="0">
            <a:spAutoFit/>
          </a:bodyPr>
          <a:lstStyle/>
          <a:p>
            <a:r>
              <a:rPr lang="en-US" sz="1400" b="1" dirty="0" smtClean="0"/>
              <a:t>Europe</a:t>
            </a:r>
            <a:endParaRPr lang="en-US" sz="1400" b="1" dirty="0"/>
          </a:p>
        </p:txBody>
      </p:sp>
      <p:sp>
        <p:nvSpPr>
          <p:cNvPr id="27" name="TextBox 26"/>
          <p:cNvSpPr txBox="1"/>
          <p:nvPr/>
        </p:nvSpPr>
        <p:spPr>
          <a:xfrm>
            <a:off x="2895600" y="2590801"/>
            <a:ext cx="762000" cy="307777"/>
          </a:xfrm>
          <a:prstGeom prst="rect">
            <a:avLst/>
          </a:prstGeom>
          <a:noFill/>
        </p:spPr>
        <p:txBody>
          <a:bodyPr wrap="square" rtlCol="0">
            <a:spAutoFit/>
          </a:bodyPr>
          <a:lstStyle/>
          <a:p>
            <a:r>
              <a:rPr lang="en-US" sz="1400" b="1" dirty="0" smtClean="0"/>
              <a:t>France</a:t>
            </a:r>
            <a:endParaRPr lang="en-US" sz="1400" b="1" dirty="0"/>
          </a:p>
        </p:txBody>
      </p:sp>
      <p:sp>
        <p:nvSpPr>
          <p:cNvPr id="28" name="TextBox 27"/>
          <p:cNvSpPr txBox="1"/>
          <p:nvPr/>
        </p:nvSpPr>
        <p:spPr>
          <a:xfrm>
            <a:off x="762000" y="3581400"/>
            <a:ext cx="1447800" cy="304800"/>
          </a:xfrm>
          <a:prstGeom prst="rect">
            <a:avLst/>
          </a:prstGeom>
          <a:noFill/>
        </p:spPr>
        <p:txBody>
          <a:bodyPr wrap="square" rtlCol="0">
            <a:spAutoFit/>
          </a:bodyPr>
          <a:lstStyle/>
          <a:p>
            <a:r>
              <a:rPr lang="en-US" sz="1400" b="1" dirty="0" err="1" smtClean="0"/>
              <a:t>Southh</a:t>
            </a:r>
            <a:r>
              <a:rPr lang="en-US" sz="1400" b="1" dirty="0" smtClean="0"/>
              <a:t> America</a:t>
            </a:r>
            <a:endParaRPr lang="en-US" sz="1400" b="1" dirty="0"/>
          </a:p>
        </p:txBody>
      </p:sp>
      <p:sp>
        <p:nvSpPr>
          <p:cNvPr id="29" name="TextBox 28"/>
          <p:cNvSpPr txBox="1"/>
          <p:nvPr/>
        </p:nvSpPr>
        <p:spPr>
          <a:xfrm>
            <a:off x="3810000" y="4267200"/>
            <a:ext cx="762000" cy="304800"/>
          </a:xfrm>
          <a:prstGeom prst="rect">
            <a:avLst/>
          </a:prstGeom>
          <a:noFill/>
        </p:spPr>
        <p:txBody>
          <a:bodyPr wrap="square" rtlCol="0">
            <a:spAutoFit/>
          </a:bodyPr>
          <a:lstStyle/>
          <a:p>
            <a:r>
              <a:rPr lang="en-US" sz="1400" b="1" dirty="0" smtClean="0"/>
              <a:t>Africa</a:t>
            </a:r>
            <a:endParaRPr lang="en-US" sz="1400" b="1" dirty="0"/>
          </a:p>
        </p:txBody>
      </p:sp>
      <p:sp>
        <p:nvSpPr>
          <p:cNvPr id="30" name="TextBox 29"/>
          <p:cNvSpPr txBox="1"/>
          <p:nvPr/>
        </p:nvSpPr>
        <p:spPr>
          <a:xfrm>
            <a:off x="5791200" y="3581401"/>
            <a:ext cx="609600" cy="304800"/>
          </a:xfrm>
          <a:prstGeom prst="rect">
            <a:avLst/>
          </a:prstGeom>
          <a:noFill/>
        </p:spPr>
        <p:txBody>
          <a:bodyPr wrap="square" rtlCol="0">
            <a:spAutoFit/>
          </a:bodyPr>
          <a:lstStyle/>
          <a:p>
            <a:r>
              <a:rPr lang="en-US" sz="1400" b="1" dirty="0" smtClean="0"/>
              <a:t>Asia</a:t>
            </a:r>
            <a:endParaRPr lang="en-US" sz="1400" b="1" dirty="0"/>
          </a:p>
        </p:txBody>
      </p:sp>
      <p:sp>
        <p:nvSpPr>
          <p:cNvPr id="31" name="TextBox 30"/>
          <p:cNvSpPr txBox="1"/>
          <p:nvPr/>
        </p:nvSpPr>
        <p:spPr>
          <a:xfrm>
            <a:off x="6096000" y="5026223"/>
            <a:ext cx="914400" cy="307777"/>
          </a:xfrm>
          <a:prstGeom prst="rect">
            <a:avLst/>
          </a:prstGeom>
          <a:noFill/>
        </p:spPr>
        <p:txBody>
          <a:bodyPr wrap="square" rtlCol="0">
            <a:spAutoFit/>
          </a:bodyPr>
          <a:lstStyle/>
          <a:p>
            <a:r>
              <a:rPr lang="en-US" sz="1400" b="1" dirty="0" smtClean="0"/>
              <a:t>Australia</a:t>
            </a:r>
            <a:endParaRPr lang="en-US" sz="1400" b="1" dirty="0"/>
          </a:p>
        </p:txBody>
      </p:sp>
      <p:sp>
        <p:nvSpPr>
          <p:cNvPr id="32" name="TextBox 31"/>
          <p:cNvSpPr txBox="1"/>
          <p:nvPr/>
        </p:nvSpPr>
        <p:spPr>
          <a:xfrm>
            <a:off x="3276600" y="5105401"/>
            <a:ext cx="914400" cy="307777"/>
          </a:xfrm>
          <a:prstGeom prst="rect">
            <a:avLst/>
          </a:prstGeom>
          <a:noFill/>
        </p:spPr>
        <p:txBody>
          <a:bodyPr wrap="square" rtlCol="0">
            <a:spAutoFit/>
          </a:bodyPr>
          <a:lstStyle/>
          <a:p>
            <a:r>
              <a:rPr lang="en-US" sz="1400" b="1" dirty="0" err="1" smtClean="0"/>
              <a:t>Antartica</a:t>
            </a:r>
            <a:endParaRPr lang="en-US" sz="1400" b="1" dirty="0"/>
          </a:p>
        </p:txBody>
      </p:sp>
    </p:spTree>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0" fill="hold"/>
                                        <p:tgtEl>
                                          <p:spTgt spid="19"/>
                                        </p:tgtEl>
                                        <p:attrNameLst>
                                          <p:attrName>ppt_w</p:attrName>
                                        </p:attrNameLst>
                                      </p:cBhvr>
                                      <p:tavLst>
                                        <p:tav tm="0">
                                          <p:val>
                                            <p:fltVal val="0"/>
                                          </p:val>
                                        </p:tav>
                                        <p:tav tm="100000">
                                          <p:val>
                                            <p:strVal val="#ppt_w"/>
                                          </p:val>
                                        </p:tav>
                                      </p:tavLst>
                                    </p:anim>
                                    <p:anim calcmode="lin" valueType="num">
                                      <p:cBhvr>
                                        <p:cTn id="8" dur="3000" fill="hold"/>
                                        <p:tgtEl>
                                          <p:spTgt spid="19"/>
                                        </p:tgtEl>
                                        <p:attrNameLst>
                                          <p:attrName>ppt_h</p:attrName>
                                        </p:attrNameLst>
                                      </p:cBhvr>
                                      <p:tavLst>
                                        <p:tav tm="0">
                                          <p:val>
                                            <p:fltVal val="0"/>
                                          </p:val>
                                        </p:tav>
                                        <p:tav tm="100000">
                                          <p:val>
                                            <p:strVal val="#ppt_h"/>
                                          </p:val>
                                        </p:tav>
                                      </p:tavLst>
                                    </p:anim>
                                    <p:animEffect transition="in" filter="fade">
                                      <p:cBhvr>
                                        <p:cTn id="9" dur="3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p:cTn id="70" dur="500" fill="hold"/>
                                        <p:tgtEl>
                                          <p:spTgt spid="25"/>
                                        </p:tgtEl>
                                        <p:attrNameLst>
                                          <p:attrName>ppt_w</p:attrName>
                                        </p:attrNameLst>
                                      </p:cBhvr>
                                      <p:tavLst>
                                        <p:tav tm="0">
                                          <p:val>
                                            <p:fltVal val="0"/>
                                          </p:val>
                                        </p:tav>
                                        <p:tav tm="100000">
                                          <p:val>
                                            <p:strVal val="#ppt_w"/>
                                          </p:val>
                                        </p:tav>
                                      </p:tavLst>
                                    </p:anim>
                                    <p:anim calcmode="lin" valueType="num">
                                      <p:cBhvr>
                                        <p:cTn id="71" dur="500" fill="hold"/>
                                        <p:tgtEl>
                                          <p:spTgt spid="25"/>
                                        </p:tgtEl>
                                        <p:attrNameLst>
                                          <p:attrName>ppt_h</p:attrName>
                                        </p:attrNameLst>
                                      </p:cBhvr>
                                      <p:tavLst>
                                        <p:tav tm="0">
                                          <p:val>
                                            <p:fltVal val="0"/>
                                          </p:val>
                                        </p:tav>
                                        <p:tav tm="100000">
                                          <p:val>
                                            <p:strVal val="#ppt_h"/>
                                          </p:val>
                                        </p:tav>
                                      </p:tavLst>
                                    </p:anim>
                                    <p:animEffect transition="in" filter="fade">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nodeType="click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500" fill="hold"/>
                                        <p:tgtEl>
                                          <p:spTgt spid="9"/>
                                        </p:tgtEl>
                                        <p:attrNameLst>
                                          <p:attrName>ppt_w</p:attrName>
                                        </p:attrNameLst>
                                      </p:cBhvr>
                                      <p:tavLst>
                                        <p:tav tm="0">
                                          <p:val>
                                            <p:fltVal val="0"/>
                                          </p:val>
                                        </p:tav>
                                        <p:tav tm="100000">
                                          <p:val>
                                            <p:strVal val="#ppt_w"/>
                                          </p:val>
                                        </p:tav>
                                      </p:tavLst>
                                    </p:anim>
                                    <p:anim calcmode="lin" valueType="num">
                                      <p:cBhvr>
                                        <p:cTn id="92" dur="500" fill="hold"/>
                                        <p:tgtEl>
                                          <p:spTgt spid="9"/>
                                        </p:tgtEl>
                                        <p:attrNameLst>
                                          <p:attrName>ppt_h</p:attrName>
                                        </p:attrNameLst>
                                      </p:cBhvr>
                                      <p:tavLst>
                                        <p:tav tm="0">
                                          <p:val>
                                            <p:fltVal val="0"/>
                                          </p:val>
                                        </p:tav>
                                        <p:tav tm="100000">
                                          <p:val>
                                            <p:strVal val="#ppt_h"/>
                                          </p:val>
                                        </p:tav>
                                      </p:tavLst>
                                    </p:anim>
                                    <p:animEffect transition="in" filter="fad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26"/>
                                        </p:tgtEl>
                                        <p:attrNameLst>
                                          <p:attrName>style.visibility</p:attrName>
                                        </p:attrNameLst>
                                      </p:cBhvr>
                                      <p:to>
                                        <p:strVal val="visible"/>
                                      </p:to>
                                    </p:set>
                                    <p:anim calcmode="lin" valueType="num">
                                      <p:cBhvr>
                                        <p:cTn id="98" dur="500" fill="hold"/>
                                        <p:tgtEl>
                                          <p:spTgt spid="26"/>
                                        </p:tgtEl>
                                        <p:attrNameLst>
                                          <p:attrName>ppt_w</p:attrName>
                                        </p:attrNameLst>
                                      </p:cBhvr>
                                      <p:tavLst>
                                        <p:tav tm="0">
                                          <p:val>
                                            <p:fltVal val="0"/>
                                          </p:val>
                                        </p:tav>
                                        <p:tav tm="100000">
                                          <p:val>
                                            <p:strVal val="#ppt_w"/>
                                          </p:val>
                                        </p:tav>
                                      </p:tavLst>
                                    </p:anim>
                                    <p:anim calcmode="lin" valueType="num">
                                      <p:cBhvr>
                                        <p:cTn id="99" dur="500" fill="hold"/>
                                        <p:tgtEl>
                                          <p:spTgt spid="26"/>
                                        </p:tgtEl>
                                        <p:attrNameLst>
                                          <p:attrName>ppt_h</p:attrName>
                                        </p:attrNameLst>
                                      </p:cBhvr>
                                      <p:tavLst>
                                        <p:tav tm="0">
                                          <p:val>
                                            <p:fltVal val="0"/>
                                          </p:val>
                                        </p:tav>
                                        <p:tav tm="100000">
                                          <p:val>
                                            <p:strVal val="#ppt_h"/>
                                          </p:val>
                                        </p:tav>
                                      </p:tavLst>
                                    </p:anim>
                                    <p:animEffect transition="in" filter="fade">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nodeType="click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500" fill="hold"/>
                                        <p:tgtEl>
                                          <p:spTgt spid="23"/>
                                        </p:tgtEl>
                                        <p:attrNameLst>
                                          <p:attrName>ppt_w</p:attrName>
                                        </p:attrNameLst>
                                      </p:cBhvr>
                                      <p:tavLst>
                                        <p:tav tm="0">
                                          <p:val>
                                            <p:fltVal val="0"/>
                                          </p:val>
                                        </p:tav>
                                        <p:tav tm="100000">
                                          <p:val>
                                            <p:strVal val="#ppt_w"/>
                                          </p:val>
                                        </p:tav>
                                      </p:tavLst>
                                    </p:anim>
                                    <p:anim calcmode="lin" valueType="num">
                                      <p:cBhvr>
                                        <p:cTn id="106" dur="500" fill="hold"/>
                                        <p:tgtEl>
                                          <p:spTgt spid="23"/>
                                        </p:tgtEl>
                                        <p:attrNameLst>
                                          <p:attrName>ppt_h</p:attrName>
                                        </p:attrNameLst>
                                      </p:cBhvr>
                                      <p:tavLst>
                                        <p:tav tm="0">
                                          <p:val>
                                            <p:fltVal val="0"/>
                                          </p:val>
                                        </p:tav>
                                        <p:tav tm="100000">
                                          <p:val>
                                            <p:strVal val="#ppt_h"/>
                                          </p:val>
                                        </p:tav>
                                      </p:tavLst>
                                    </p:anim>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0"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500" fill="hold"/>
                                        <p:tgtEl>
                                          <p:spTgt spid="27"/>
                                        </p:tgtEl>
                                        <p:attrNameLst>
                                          <p:attrName>ppt_w</p:attrName>
                                        </p:attrNameLst>
                                      </p:cBhvr>
                                      <p:tavLst>
                                        <p:tav tm="0">
                                          <p:val>
                                            <p:fltVal val="0"/>
                                          </p:val>
                                        </p:tav>
                                        <p:tav tm="100000">
                                          <p:val>
                                            <p:strVal val="#ppt_w"/>
                                          </p:val>
                                        </p:tav>
                                      </p:tavLst>
                                    </p:anim>
                                    <p:anim calcmode="lin" valueType="num">
                                      <p:cBhvr>
                                        <p:cTn id="113" dur="500" fill="hold"/>
                                        <p:tgtEl>
                                          <p:spTgt spid="27"/>
                                        </p:tgtEl>
                                        <p:attrNameLst>
                                          <p:attrName>ppt_h</p:attrName>
                                        </p:attrNameLst>
                                      </p:cBhvr>
                                      <p:tavLst>
                                        <p:tav tm="0">
                                          <p:val>
                                            <p:fltVal val="0"/>
                                          </p:val>
                                        </p:tav>
                                        <p:tav tm="100000">
                                          <p:val>
                                            <p:strVal val="#ppt_h"/>
                                          </p:val>
                                        </p:tav>
                                      </p:tavLst>
                                    </p:anim>
                                    <p:animEffect transition="in" filter="fade">
                                      <p:cBhvr>
                                        <p:cTn id="1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0"/>
            <a:ext cx="9144000" cy="6858000"/>
            <a:chOff x="0" y="0"/>
            <a:chExt cx="9144000" cy="6858000"/>
          </a:xfrm>
        </p:grpSpPr>
        <p:sp>
          <p:nvSpPr>
            <p:cNvPr id="25" name="Rectangle 24"/>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257800" y="762000"/>
            <a:ext cx="3200400" cy="5202963"/>
          </a:xfrm>
          <a:prstGeom prst="rect">
            <a:avLst/>
          </a:prstGeom>
        </p:spPr>
        <p:txBody>
          <a:bodyPr wrap="square">
            <a:spAutoFit/>
          </a:bodyPr>
          <a:lstStyle/>
          <a:p>
            <a:pPr marL="0" lvl="1" algn="just" defTabSz="800100">
              <a:lnSpc>
                <a:spcPct val="150000"/>
              </a:lnSpc>
              <a:spcBef>
                <a:spcPct val="0"/>
              </a:spcBef>
              <a:spcAft>
                <a:spcPct val="15000"/>
              </a:spcAft>
            </a:pPr>
            <a:r>
              <a:rPr lang="en-US" b="1" dirty="0" smtClean="0">
                <a:latin typeface="Engravers MT" pitchFamily="18" charset="0"/>
              </a:rPr>
              <a:t>Revolution</a:t>
            </a:r>
          </a:p>
          <a:p>
            <a:pPr lvl="1" indent="-457200" algn="just" defTabSz="800100">
              <a:lnSpc>
                <a:spcPct val="150000"/>
              </a:lnSpc>
              <a:spcBef>
                <a:spcPct val="0"/>
              </a:spcBef>
              <a:spcAft>
                <a:spcPct val="15000"/>
              </a:spcAft>
              <a:buFont typeface="Wingdings" pitchFamily="2" charset="2"/>
              <a:buChar char="Ø"/>
            </a:pPr>
            <a:r>
              <a:rPr lang="en-US" dirty="0" smtClean="0"/>
              <a:t>A recognised momentous change in any situation. </a:t>
            </a:r>
          </a:p>
          <a:p>
            <a:pPr lvl="1" indent="-457200" algn="just" defTabSz="800100">
              <a:lnSpc>
                <a:spcPct val="150000"/>
              </a:lnSpc>
              <a:spcBef>
                <a:spcPct val="0"/>
              </a:spcBef>
              <a:spcAft>
                <a:spcPct val="15000"/>
              </a:spcAft>
              <a:buFont typeface="Wingdings" pitchFamily="2" charset="2"/>
              <a:buChar char="Ø"/>
            </a:pPr>
            <a:r>
              <a:rPr lang="en-US" dirty="0" smtClean="0"/>
              <a:t>A revolution may result in sudden overthrow of an established govt or system by force and bloodshed,  e.g.,  French Revolution. </a:t>
            </a:r>
          </a:p>
          <a:p>
            <a:pPr lvl="1" indent="-457200" algn="just" defTabSz="800100">
              <a:lnSpc>
                <a:spcPct val="150000"/>
              </a:lnSpc>
              <a:spcBef>
                <a:spcPct val="0"/>
              </a:spcBef>
              <a:spcAft>
                <a:spcPct val="15000"/>
              </a:spcAft>
              <a:buFont typeface="Wingdings" pitchFamily="2" charset="2"/>
              <a:buChar char="Ø"/>
            </a:pPr>
            <a:r>
              <a:rPr lang="en-US" dirty="0" smtClean="0"/>
              <a:t>It can also be a great change that comes slowly and peacefully, e.g., Industrial Revolution. </a:t>
            </a:r>
            <a:endParaRPr lang="en-US" dirty="0"/>
          </a:p>
        </p:txBody>
      </p:sp>
      <p:pic>
        <p:nvPicPr>
          <p:cNvPr id="30721" name="Picture 1"/>
          <p:cNvPicPr>
            <a:picLocks noChangeAspect="1" noChangeArrowheads="1"/>
          </p:cNvPicPr>
          <p:nvPr/>
        </p:nvPicPr>
        <p:blipFill>
          <a:blip r:embed="rId2"/>
          <a:srcRect/>
          <a:stretch>
            <a:fillRect/>
          </a:stretch>
        </p:blipFill>
        <p:spPr bwMode="auto">
          <a:xfrm>
            <a:off x="609600" y="609600"/>
            <a:ext cx="2844800" cy="2133600"/>
          </a:xfrm>
          <a:prstGeom prst="rect">
            <a:avLst/>
          </a:prstGeom>
          <a:noFill/>
          <a:ln w="9525">
            <a:noFill/>
            <a:miter lim="800000"/>
            <a:headEnd/>
            <a:tailEnd/>
          </a:ln>
          <a:effectLst/>
        </p:spPr>
      </p:pic>
      <p:pic>
        <p:nvPicPr>
          <p:cNvPr id="30722" name="Picture 2"/>
          <p:cNvPicPr>
            <a:picLocks noChangeAspect="1" noChangeArrowheads="1"/>
          </p:cNvPicPr>
          <p:nvPr/>
        </p:nvPicPr>
        <p:blipFill>
          <a:blip r:embed="rId3"/>
          <a:srcRect/>
          <a:stretch>
            <a:fillRect/>
          </a:stretch>
        </p:blipFill>
        <p:spPr bwMode="auto">
          <a:xfrm>
            <a:off x="609600" y="4572000"/>
            <a:ext cx="2615702" cy="1776046"/>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486400" y="914400"/>
            <a:ext cx="2971800" cy="5078313"/>
          </a:xfrm>
          <a:prstGeom prst="rect">
            <a:avLst/>
          </a:prstGeom>
        </p:spPr>
        <p:txBody>
          <a:bodyPr wrap="square">
            <a:spAutoFit/>
          </a:bodyPr>
          <a:lstStyle/>
          <a:p>
            <a:pPr lvl="0" algn="just">
              <a:lnSpc>
                <a:spcPct val="150000"/>
              </a:lnSpc>
            </a:pPr>
            <a:r>
              <a:rPr lang="en-US" b="1" dirty="0" smtClean="0">
                <a:latin typeface="Engravers MT" pitchFamily="18" charset="0"/>
              </a:rPr>
              <a:t>French Revolution</a:t>
            </a:r>
          </a:p>
          <a:p>
            <a:pPr marL="457200" lvl="0" indent="-457200" algn="just">
              <a:lnSpc>
                <a:spcPct val="150000"/>
              </a:lnSpc>
              <a:buFont typeface="Wingdings" pitchFamily="2" charset="2"/>
              <a:buChar char="Ø"/>
            </a:pPr>
            <a:r>
              <a:rPr lang="en-US" dirty="0" smtClean="0"/>
              <a:t>French Revolution was the mass uprising of the people of France against the dictatorial and anti-people policies of the monarch. </a:t>
            </a:r>
          </a:p>
          <a:p>
            <a:pPr marL="457200" lvl="0" indent="-457200" algn="just">
              <a:lnSpc>
                <a:spcPct val="150000"/>
              </a:lnSpc>
              <a:buFont typeface="Wingdings" pitchFamily="2" charset="2"/>
              <a:buChar char="Ø"/>
            </a:pPr>
            <a:r>
              <a:rPr lang="en-US" dirty="0" smtClean="0"/>
              <a:t>It started on 14</a:t>
            </a:r>
            <a:r>
              <a:rPr lang="en-US" baseline="30000" dirty="0" smtClean="0"/>
              <a:t>th</a:t>
            </a:r>
            <a:r>
              <a:rPr lang="en-US" dirty="0" smtClean="0"/>
              <a:t> July 1789 with an incident  known as Storming of Bastille.  </a:t>
            </a:r>
            <a:endParaRPr lang="en-US" dirty="0"/>
          </a:p>
        </p:txBody>
      </p:sp>
      <p:pic>
        <p:nvPicPr>
          <p:cNvPr id="29697" name="Picture 1"/>
          <p:cNvPicPr>
            <a:picLocks noChangeAspect="1" noChangeArrowheads="1"/>
          </p:cNvPicPr>
          <p:nvPr/>
        </p:nvPicPr>
        <p:blipFill>
          <a:blip r:embed="rId2"/>
          <a:srcRect/>
          <a:stretch>
            <a:fillRect/>
          </a:stretch>
        </p:blipFill>
        <p:spPr bwMode="auto">
          <a:xfrm>
            <a:off x="533400" y="1676400"/>
            <a:ext cx="4589498" cy="35814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0" y="0"/>
            <a:ext cx="9144000" cy="6858000"/>
            <a:chOff x="0" y="0"/>
            <a:chExt cx="9144000" cy="6858000"/>
          </a:xfrm>
        </p:grpSpPr>
        <p:sp>
          <p:nvSpPr>
            <p:cNvPr id="48" name="Rectangle 47"/>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4038600" y="678388"/>
            <a:ext cx="4648200" cy="5493812"/>
          </a:xfrm>
          <a:prstGeom prst="rect">
            <a:avLst/>
          </a:prstGeom>
        </p:spPr>
        <p:txBody>
          <a:bodyPr wrap="square">
            <a:spAutoFit/>
          </a:bodyPr>
          <a:lstStyle/>
          <a:p>
            <a:pPr marL="457200" indent="-457200" algn="just">
              <a:lnSpc>
                <a:spcPct val="150000"/>
              </a:lnSpc>
              <a:buFont typeface="Wingdings" pitchFamily="2" charset="2"/>
              <a:buChar char="Ø"/>
            </a:pPr>
            <a:r>
              <a:rPr lang="en-US" dirty="0" smtClean="0"/>
              <a:t>Today we often take the ideas of liberty, freedom and equality for granted.</a:t>
            </a:r>
          </a:p>
          <a:p>
            <a:pPr marL="457200" indent="-457200" algn="just">
              <a:lnSpc>
                <a:spcPct val="150000"/>
              </a:lnSpc>
              <a:buFont typeface="Wingdings" pitchFamily="2" charset="2"/>
              <a:buChar char="Ø"/>
            </a:pPr>
            <a:r>
              <a:rPr lang="en-US" dirty="0" smtClean="0"/>
              <a:t>But we need to remind ourselves that these ideas also have a history. </a:t>
            </a:r>
          </a:p>
          <a:p>
            <a:pPr marL="457200" indent="-457200" algn="just">
              <a:lnSpc>
                <a:spcPct val="150000"/>
              </a:lnSpc>
              <a:buFont typeface="Wingdings" pitchFamily="2" charset="2"/>
              <a:buChar char="Ø"/>
            </a:pPr>
            <a:r>
              <a:rPr lang="en-US" dirty="0" smtClean="0"/>
              <a:t>This history can find its origin in French Revolution. </a:t>
            </a:r>
          </a:p>
          <a:p>
            <a:pPr marL="457200" indent="-457200" algn="just">
              <a:lnSpc>
                <a:spcPct val="150000"/>
              </a:lnSpc>
              <a:buFont typeface="Wingdings" pitchFamily="2" charset="2"/>
              <a:buChar char="Ø"/>
            </a:pPr>
            <a:r>
              <a:rPr lang="en-US" dirty="0" smtClean="0"/>
              <a:t>It led to the end of monarchy, end of society based on privileges and  gave way to a new system of governance. </a:t>
            </a:r>
          </a:p>
          <a:p>
            <a:pPr marL="457200" lvl="0" indent="-457200" algn="just">
              <a:lnSpc>
                <a:spcPct val="150000"/>
              </a:lnSpc>
              <a:buFont typeface="Wingdings" pitchFamily="2" charset="2"/>
              <a:buChar char="Ø"/>
            </a:pPr>
            <a:r>
              <a:rPr lang="en-US" dirty="0" smtClean="0"/>
              <a:t>It declared the idea that all individuals had rights and could claim equality.</a:t>
            </a:r>
          </a:p>
          <a:p>
            <a:pPr marL="457200" indent="-457200" algn="just">
              <a:lnSpc>
                <a:spcPct val="150000"/>
              </a:lnSpc>
              <a:buFont typeface="Wingdings" pitchFamily="2" charset="2"/>
              <a:buChar char="Ø"/>
            </a:pPr>
            <a:r>
              <a:rPr lang="en-US" dirty="0" smtClean="0"/>
              <a:t>These notions of equality and freedom emerged as the central ideas of a new age.</a:t>
            </a:r>
          </a:p>
        </p:txBody>
      </p:sp>
      <p:sp>
        <p:nvSpPr>
          <p:cNvPr id="46" name="Rectangle 45"/>
          <p:cNvSpPr/>
          <p:nvPr/>
        </p:nvSpPr>
        <p:spPr>
          <a:xfrm>
            <a:off x="3538257" y="762000"/>
            <a:ext cx="652743" cy="5262979"/>
          </a:xfrm>
          <a:prstGeom prst="rect">
            <a:avLst/>
          </a:prstGeom>
          <a:noFill/>
        </p:spPr>
        <p:txBody>
          <a:bodyPr wrap="square" lIns="91440" tIns="45720" rIns="91440" bIns="45720">
            <a:spAutoFit/>
          </a:bodyPr>
          <a:lstStyle/>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I</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N</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T</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R</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O</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D</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U</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C</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T</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I</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O</a:t>
            </a:r>
          </a:p>
          <a:p>
            <a:pPr algn="ctr"/>
            <a:r>
              <a:rPr lang="en-US" sz="2800" b="1" cap="none" spc="0" dirty="0" smtClean="0">
                <a:ln w="1905">
                  <a:solidFill>
                    <a:srgbClr val="002060"/>
                  </a:solidFill>
                </a:ln>
                <a:effectLst>
                  <a:innerShdw blurRad="69850" dist="43180" dir="5400000">
                    <a:srgbClr val="000000">
                      <a:alpha val="65000"/>
                    </a:srgbClr>
                  </a:innerShdw>
                </a:effectLst>
                <a:latin typeface="Engravers MT" pitchFamily="18" charset="0"/>
              </a:rPr>
              <a:t>N</a:t>
            </a:r>
            <a:endParaRPr lang="en-US" sz="2800" b="1" cap="none" spc="0" dirty="0">
              <a:ln w="1905">
                <a:solidFill>
                  <a:srgbClr val="002060"/>
                </a:solidFill>
              </a:ln>
              <a:effectLst>
                <a:innerShdw blurRad="69850" dist="43180" dir="5400000">
                  <a:srgbClr val="000000">
                    <a:alpha val="65000"/>
                  </a:srgbClr>
                </a:innerShdw>
              </a:effectLst>
              <a:latin typeface="Engravers MT" pitchFamily="18" charset="0"/>
            </a:endParaRPr>
          </a:p>
        </p:txBody>
      </p:sp>
      <p:pic>
        <p:nvPicPr>
          <p:cNvPr id="8" name="Picture 2"/>
          <p:cNvPicPr>
            <a:picLocks noChangeAspect="1" noChangeArrowheads="1"/>
          </p:cNvPicPr>
          <p:nvPr/>
        </p:nvPicPr>
        <p:blipFill>
          <a:blip r:embed="rId2"/>
          <a:srcRect/>
          <a:stretch>
            <a:fillRect/>
          </a:stretch>
        </p:blipFill>
        <p:spPr bwMode="auto">
          <a:xfrm>
            <a:off x="487680" y="1600200"/>
            <a:ext cx="2953513" cy="38862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p:cTn id="7"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7">
                                            <p:txEl>
                                              <p:pRg st="1" end="1"/>
                                            </p:txEl>
                                          </p:spTgt>
                                        </p:tgtEl>
                                        <p:attrNameLst>
                                          <p:attrName>style.visibility</p:attrName>
                                        </p:attrNameLst>
                                      </p:cBhvr>
                                      <p:to>
                                        <p:strVal val="visible"/>
                                      </p:to>
                                    </p:set>
                                    <p:anim calcmode="lin" valueType="num">
                                      <p:cBhvr>
                                        <p:cTn id="14"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7">
                                            <p:txEl>
                                              <p:pRg st="2" end="2"/>
                                            </p:txEl>
                                          </p:spTgt>
                                        </p:tgtEl>
                                        <p:attrNameLst>
                                          <p:attrName>style.visibility</p:attrName>
                                        </p:attrNameLst>
                                      </p:cBhvr>
                                      <p:to>
                                        <p:strVal val="visible"/>
                                      </p:to>
                                    </p:set>
                                    <p:anim calcmode="lin" valueType="num">
                                      <p:cBhvr>
                                        <p:cTn id="21"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7">
                                            <p:txEl>
                                              <p:pRg st="3" end="3"/>
                                            </p:txEl>
                                          </p:spTgt>
                                        </p:tgtEl>
                                        <p:attrNameLst>
                                          <p:attrName>style.visibility</p:attrName>
                                        </p:attrNameLst>
                                      </p:cBhvr>
                                      <p:to>
                                        <p:strVal val="visible"/>
                                      </p:to>
                                    </p:set>
                                    <p:anim calcmode="lin" valueType="num">
                                      <p:cBhvr>
                                        <p:cTn id="28"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7">
                                            <p:txEl>
                                              <p:pRg st="4" end="4"/>
                                            </p:txEl>
                                          </p:spTgt>
                                        </p:tgtEl>
                                        <p:attrNameLst>
                                          <p:attrName>style.visibility</p:attrName>
                                        </p:attrNameLst>
                                      </p:cBhvr>
                                      <p:to>
                                        <p:strVal val="visible"/>
                                      </p:to>
                                    </p:set>
                                    <p:anim calcmode="lin" valueType="num">
                                      <p:cBhvr>
                                        <p:cTn id="35" dur="500" fill="hold"/>
                                        <p:tgtEl>
                                          <p:spTgt spid="27">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7">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27">
                                            <p:txEl>
                                              <p:pRg st="5" end="5"/>
                                            </p:txEl>
                                          </p:spTgt>
                                        </p:tgtEl>
                                        <p:attrNameLst>
                                          <p:attrName>style.visibility</p:attrName>
                                        </p:attrNameLst>
                                      </p:cBhvr>
                                      <p:to>
                                        <p:strVal val="visible"/>
                                      </p:to>
                                    </p:set>
                                    <p:anim calcmode="lin" valueType="num">
                                      <p:cBhvr>
                                        <p:cTn id="42" dur="500" fill="hold"/>
                                        <p:tgtEl>
                                          <p:spTgt spid="27">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7">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6858000"/>
            <a:chOff x="0" y="0"/>
            <a:chExt cx="9144000" cy="6858000"/>
          </a:xfrm>
        </p:grpSpPr>
        <p:sp>
          <p:nvSpPr>
            <p:cNvPr id="16" name="Rectangle 15"/>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409700" y="990600"/>
            <a:ext cx="6324600" cy="4495800"/>
            <a:chOff x="1371600" y="990600"/>
            <a:chExt cx="6324600" cy="4495800"/>
          </a:xfrm>
        </p:grpSpPr>
        <p:sp>
          <p:nvSpPr>
            <p:cNvPr id="10" name="Oval 9"/>
            <p:cNvSpPr/>
            <p:nvPr/>
          </p:nvSpPr>
          <p:spPr>
            <a:xfrm>
              <a:off x="2495550" y="990600"/>
              <a:ext cx="4152900" cy="1676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Engravers MT" pitchFamily="18" charset="0"/>
                </a:rPr>
                <a:t>UPCOMING TOPICS</a:t>
              </a:r>
            </a:p>
          </p:txBody>
        </p:sp>
        <p:sp>
          <p:nvSpPr>
            <p:cNvPr id="11" name="Oval 10"/>
            <p:cNvSpPr/>
            <p:nvPr/>
          </p:nvSpPr>
          <p:spPr>
            <a:xfrm>
              <a:off x="1371600" y="2971800"/>
              <a:ext cx="2133600" cy="114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Engravers MT" pitchFamily="18" charset="0"/>
                </a:rPr>
                <a:t>Causes</a:t>
              </a:r>
            </a:p>
          </p:txBody>
        </p:sp>
        <p:sp>
          <p:nvSpPr>
            <p:cNvPr id="12" name="Oval 11"/>
            <p:cNvSpPr/>
            <p:nvPr/>
          </p:nvSpPr>
          <p:spPr>
            <a:xfrm>
              <a:off x="2667000" y="4343400"/>
              <a:ext cx="3810000" cy="114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latin typeface="Engravers MT" pitchFamily="18" charset="0"/>
                </a:rPr>
                <a:t>Consequences</a:t>
              </a:r>
              <a:endParaRPr lang="en-US" dirty="0">
                <a:solidFill>
                  <a:schemeClr val="tx1"/>
                </a:solidFill>
                <a:latin typeface="Engravers MT" pitchFamily="18" charset="0"/>
              </a:endParaRPr>
            </a:p>
          </p:txBody>
        </p:sp>
        <p:sp>
          <p:nvSpPr>
            <p:cNvPr id="13" name="Oval 12"/>
            <p:cNvSpPr/>
            <p:nvPr/>
          </p:nvSpPr>
          <p:spPr>
            <a:xfrm>
              <a:off x="5410200" y="2971800"/>
              <a:ext cx="2286000" cy="1219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Engravers MT" pitchFamily="18" charset="0"/>
                </a:rPr>
                <a:t>Events</a:t>
              </a:r>
            </a:p>
          </p:txBody>
        </p:sp>
        <p:pic>
          <p:nvPicPr>
            <p:cNvPr id="14" name="Picture 2"/>
            <p:cNvPicPr>
              <a:picLocks noChangeAspect="1" noChangeArrowheads="1"/>
            </p:cNvPicPr>
            <p:nvPr/>
          </p:nvPicPr>
          <p:blipFill>
            <a:blip r:embed="rId2" cstate="print">
              <a:lum contrast="40000"/>
            </a:blip>
            <a:srcRect/>
            <a:stretch>
              <a:fillRect/>
            </a:stretch>
          </p:blipFill>
          <p:spPr bwMode="auto">
            <a:xfrm>
              <a:off x="3670742" y="2878019"/>
              <a:ext cx="1663258" cy="1236781"/>
            </a:xfrm>
            <a:prstGeom prst="rect">
              <a:avLst/>
            </a:prstGeom>
            <a:noFill/>
            <a:ln w="9525">
              <a:noFill/>
              <a:miter lim="800000"/>
              <a:headEnd/>
              <a:tailEnd/>
            </a:ln>
            <a:effectLst/>
          </p:spPr>
        </p:pic>
      </p:grpSp>
    </p:spTree>
  </p:cSld>
  <p:clrMapOvr>
    <a:masterClrMapping/>
  </p:clrMapOvr>
  <p:transition spd="slow" advClick="0" advTm="5000">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6858000"/>
            <a:chOff x="0" y="0"/>
            <a:chExt cx="9144000" cy="6858000"/>
          </a:xfrm>
        </p:grpSpPr>
        <p:sp>
          <p:nvSpPr>
            <p:cNvPr id="16" name="Rectangle 15"/>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838200" y="1143001"/>
            <a:ext cx="7543800" cy="4419599"/>
            <a:chOff x="334230" y="1517001"/>
            <a:chExt cx="8574544" cy="3733605"/>
          </a:xfrm>
        </p:grpSpPr>
        <p:sp>
          <p:nvSpPr>
            <p:cNvPr id="10" name="Rectangle 9"/>
            <p:cNvSpPr/>
            <p:nvPr/>
          </p:nvSpPr>
          <p:spPr>
            <a:xfrm rot="19616595">
              <a:off x="574126" y="1584076"/>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CAUSES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1" name="Rectangle 10"/>
            <p:cNvSpPr/>
            <p:nvPr/>
          </p:nvSpPr>
          <p:spPr>
            <a:xfrm rot="2028977">
              <a:off x="334230" y="4305806"/>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CAUSES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2" name="Rectangle 11"/>
            <p:cNvSpPr/>
            <p:nvPr/>
          </p:nvSpPr>
          <p:spPr>
            <a:xfrm rot="2116745">
              <a:off x="4417511" y="1517001"/>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CAUSES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Rectangle 12"/>
            <p:cNvSpPr/>
            <p:nvPr/>
          </p:nvSpPr>
          <p:spPr>
            <a:xfrm rot="19616595">
              <a:off x="4307211" y="4327276"/>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CAUSES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4" name="Rectangle 13"/>
            <p:cNvSpPr/>
            <p:nvPr/>
          </p:nvSpPr>
          <p:spPr>
            <a:xfrm>
              <a:off x="2631525" y="2978995"/>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CAUSES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Tree>
  </p:cSld>
  <p:clrMapOvr>
    <a:masterClrMapping/>
  </p:clrMapOvr>
  <p:transition spd="slow" advClick="0" advTm="5000">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953000" y="678388"/>
            <a:ext cx="3581400" cy="5493812"/>
          </a:xfrm>
          <a:prstGeom prst="rect">
            <a:avLst/>
          </a:prstGeom>
        </p:spPr>
        <p:txBody>
          <a:bodyPr wrap="square">
            <a:spAutoFit/>
          </a:bodyPr>
          <a:lstStyle/>
          <a:p>
            <a:pPr lvl="0" indent="228600" algn="ctr" fontAlgn="base">
              <a:spcBef>
                <a:spcPct val="0"/>
              </a:spcBef>
              <a:spcAft>
                <a:spcPct val="0"/>
              </a:spcAft>
            </a:pPr>
            <a:r>
              <a:rPr lang="en-US" u="sng" dirty="0" smtClean="0">
                <a:latin typeface="Engravers MT" pitchFamily="18" charset="0"/>
                <a:ea typeface="Calibri" pitchFamily="34" charset="0"/>
                <a:cs typeface="Arial" pitchFamily="34" charset="0"/>
              </a:rPr>
              <a:t>Political  Condition  in France</a:t>
            </a:r>
            <a:endParaRPr lang="en-US" u="sng" dirty="0" smtClean="0">
              <a:latin typeface="Engravers MT" pitchFamily="18" charset="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In 1774, Louis XVI of the Bourbon family of kings ascended the throne of France. </a:t>
            </a:r>
          </a:p>
          <a:p>
            <a:pPr marL="457200" lvl="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He was 20 years old and married to the Austrian princess Marie Antoinette. </a:t>
            </a:r>
          </a:p>
          <a:p>
            <a:pPr marL="457200" lvl="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He ruled as an absolute monarch and believed in divine powers of king.</a:t>
            </a:r>
          </a:p>
          <a:p>
            <a:pPr marL="457200" lvl="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He was pleasure loving and extravagant. </a:t>
            </a:r>
          </a:p>
        </p:txBody>
      </p:sp>
      <p:pic>
        <p:nvPicPr>
          <p:cNvPr id="1025" name="Picture 1"/>
          <p:cNvPicPr>
            <a:picLocks noChangeAspect="1" noChangeArrowheads="1"/>
          </p:cNvPicPr>
          <p:nvPr/>
        </p:nvPicPr>
        <p:blipFill>
          <a:blip r:embed="rId2" cstate="print"/>
          <a:srcRect/>
          <a:stretch>
            <a:fillRect/>
          </a:stretch>
        </p:blipFill>
        <p:spPr bwMode="auto">
          <a:xfrm>
            <a:off x="457200" y="1600200"/>
            <a:ext cx="2286000" cy="322118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2819400" y="2057400"/>
            <a:ext cx="2053590" cy="25146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4953000" y="914400"/>
            <a:ext cx="35052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He had maintained a huge army and built a big extravagant court at the immense palace of Versailles. </a:t>
            </a:r>
          </a:p>
          <a:p>
            <a:pPr marL="45720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Louis XVI was devoted to his wife who constantly interfered with the administration. </a:t>
            </a:r>
          </a:p>
          <a:p>
            <a:pPr marL="45720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Common people had no say in the affairs of the government. </a:t>
            </a:r>
          </a:p>
          <a:p>
            <a:pPr marL="457200" indent="-457200"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All </a:t>
            </a:r>
            <a:r>
              <a:rPr lang="en-US" dirty="0" smtClean="0">
                <a:latin typeface="Calibri" pitchFamily="34" charset="0"/>
                <a:cs typeface="Calibri" pitchFamily="34" charset="0"/>
              </a:rPr>
              <a:t>bureaucratic</a:t>
            </a:r>
            <a:r>
              <a:rPr lang="en-US" dirty="0" smtClean="0">
                <a:latin typeface="Calibri" pitchFamily="34" charset="0"/>
                <a:ea typeface="Calibri" pitchFamily="34" charset="0"/>
                <a:cs typeface="Calibri" pitchFamily="34" charset="0"/>
              </a:rPr>
              <a:t> posts were occupied by the aristocrats and from the family of kings.</a:t>
            </a:r>
          </a:p>
        </p:txBody>
      </p:sp>
      <p:pic>
        <p:nvPicPr>
          <p:cNvPr id="25601" name="Picture 1"/>
          <p:cNvPicPr>
            <a:picLocks noChangeAspect="1" noChangeArrowheads="1"/>
          </p:cNvPicPr>
          <p:nvPr/>
        </p:nvPicPr>
        <p:blipFill>
          <a:blip r:embed="rId2"/>
          <a:srcRect/>
          <a:stretch>
            <a:fillRect/>
          </a:stretch>
        </p:blipFill>
        <p:spPr bwMode="auto">
          <a:xfrm>
            <a:off x="838200" y="1066800"/>
            <a:ext cx="3753497" cy="2500313"/>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343400" y="685800"/>
            <a:ext cx="4114800" cy="5493812"/>
          </a:xfrm>
          <a:prstGeom prst="rect">
            <a:avLst/>
          </a:prstGeom>
        </p:spPr>
        <p:txBody>
          <a:bodyPr wrap="square">
            <a:spAutoFit/>
          </a:bodyPr>
          <a:lstStyle/>
          <a:p>
            <a:pPr marL="515938" lvl="0" indent="-515938"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There was a political body, known as Estate General to which three estates sent their representatives to discuss contemporary issues.</a:t>
            </a:r>
          </a:p>
          <a:p>
            <a:pPr marL="515938" lvl="0" indent="-515938"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However, the monarch alone could decide when to call a meeting of this body. The last time it was done was in 1614. </a:t>
            </a:r>
          </a:p>
          <a:p>
            <a:pPr marL="515938" lvl="0" indent="-515938"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Each estate had one vote, irrespective of the number of representatives. </a:t>
            </a:r>
          </a:p>
          <a:p>
            <a:pPr marL="515938" lvl="0" indent="-515938" algn="just" eaLnBrk="0" fontAlgn="base" hangingPunct="0">
              <a:lnSpc>
                <a:spcPct val="150000"/>
              </a:lnSpc>
              <a:spcBef>
                <a:spcPct val="0"/>
              </a:spcBef>
              <a:spcAft>
                <a:spcPct val="0"/>
              </a:spcAft>
              <a:buFont typeface="Wingdings" pitchFamily="2" charset="2"/>
              <a:buChar char="ü"/>
            </a:pPr>
            <a:r>
              <a:rPr lang="en-US" dirty="0" smtClean="0">
                <a:latin typeface="Calibri" pitchFamily="34" charset="0"/>
                <a:ea typeface="Calibri" pitchFamily="34" charset="0"/>
                <a:cs typeface="Calibri" pitchFamily="34" charset="0"/>
              </a:rPr>
              <a:t>The Estate General had power to increase the taxes.</a:t>
            </a:r>
            <a:endParaRPr lang="en-US" dirty="0" smtClean="0"/>
          </a:p>
        </p:txBody>
      </p:sp>
      <p:pic>
        <p:nvPicPr>
          <p:cNvPr id="68610" name="Picture 2" descr="http://i.ytimg.com/vi/9Q6GiPWR5dI/maxresdefault.jpg"/>
          <p:cNvPicPr>
            <a:picLocks noChangeAspect="1" noChangeArrowheads="1"/>
          </p:cNvPicPr>
          <p:nvPr/>
        </p:nvPicPr>
        <p:blipFill>
          <a:blip r:embed="rId2" cstate="print"/>
          <a:srcRect/>
          <a:stretch>
            <a:fillRect/>
          </a:stretch>
        </p:blipFill>
        <p:spPr bwMode="auto">
          <a:xfrm>
            <a:off x="457200" y="762000"/>
            <a:ext cx="3657600" cy="2057400"/>
          </a:xfrm>
          <a:prstGeom prst="rect">
            <a:avLst/>
          </a:prstGeom>
          <a:noFill/>
        </p:spPr>
      </p:pic>
      <p:pic>
        <p:nvPicPr>
          <p:cNvPr id="68612" name="Picture 4" descr="http://teachnet.eu/tobrien/files/Est.gen_.2.jpg"/>
          <p:cNvPicPr>
            <a:picLocks noChangeAspect="1" noChangeArrowheads="1"/>
          </p:cNvPicPr>
          <p:nvPr/>
        </p:nvPicPr>
        <p:blipFill>
          <a:blip r:embed="rId3"/>
          <a:srcRect/>
          <a:stretch>
            <a:fillRect/>
          </a:stretch>
        </p:blipFill>
        <p:spPr bwMode="auto">
          <a:xfrm>
            <a:off x="381000" y="3733800"/>
            <a:ext cx="3933611" cy="2200276"/>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0"/>
            <a:ext cx="9144000" cy="7010400"/>
            <a:chOff x="0" y="-152400"/>
            <a:chExt cx="9144000" cy="70104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4800" y="-1524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953000" y="819120"/>
            <a:ext cx="3505200" cy="5124480"/>
          </a:xfrm>
          <a:prstGeom prst="rect">
            <a:avLst/>
          </a:prstGeom>
        </p:spPr>
        <p:txBody>
          <a:bodyPr wrap="square">
            <a:spAutoFit/>
          </a:bodyPr>
          <a:lstStyle/>
          <a:p>
            <a:pPr lvl="0" algn="ctr" fontAlgn="base">
              <a:lnSpc>
                <a:spcPct val="150000"/>
              </a:lnSpc>
              <a:spcBef>
                <a:spcPct val="0"/>
              </a:spcBef>
              <a:spcAft>
                <a:spcPct val="0"/>
              </a:spcAft>
            </a:pPr>
            <a:r>
              <a:rPr lang="en-US" sz="2000" dirty="0" smtClean="0">
                <a:latin typeface="Engravers MT" pitchFamily="18" charset="0"/>
                <a:cs typeface="Calibri" pitchFamily="34" charset="0"/>
              </a:rPr>
              <a:t>French Society</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French society in the eighteenth century was divided into three estates or Classes.</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society of estates was part of the feudal system that dated back to the middle ages. The term Old Regime is usually used to describe the society and institutions of France before 1789. </a:t>
            </a:r>
          </a:p>
        </p:txBody>
      </p:sp>
      <p:pic>
        <p:nvPicPr>
          <p:cNvPr id="67586" name="Picture 2" descr="http://teachnet.eu/tobrien/files/Nat.Ass_.3Groups.jpg"/>
          <p:cNvPicPr>
            <a:picLocks noChangeAspect="1" noChangeArrowheads="1"/>
          </p:cNvPicPr>
          <p:nvPr/>
        </p:nvPicPr>
        <p:blipFill>
          <a:blip r:embed="rId2"/>
          <a:srcRect/>
          <a:stretch>
            <a:fillRect/>
          </a:stretch>
        </p:blipFill>
        <p:spPr bwMode="auto">
          <a:xfrm>
            <a:off x="762000" y="1905000"/>
            <a:ext cx="3371850" cy="2466975"/>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765" name="Picture 5"/>
          <p:cNvPicPr>
            <a:picLocks noChangeAspect="1" noChangeArrowheads="1"/>
          </p:cNvPicPr>
          <p:nvPr/>
        </p:nvPicPr>
        <p:blipFill>
          <a:blip r:embed="rId2"/>
          <a:srcRect/>
          <a:stretch>
            <a:fillRect/>
          </a:stretch>
        </p:blipFill>
        <p:spPr bwMode="auto">
          <a:xfrm>
            <a:off x="1143000" y="1295400"/>
            <a:ext cx="6781800" cy="4351203"/>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876800" y="609600"/>
            <a:ext cx="36576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first estate comprised of clergy, second of king and his family and third of common people.</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Peasants made up about 90 per cent of the population.</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However, only a small number of them owned the land they cultivated.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About 60 per cent of the land was owned by nobles, the Church and other richer members of the third estate.</a:t>
            </a:r>
          </a:p>
        </p:txBody>
      </p:sp>
      <p:pic>
        <p:nvPicPr>
          <p:cNvPr id="66564" name="Picture 4" descr="Image result for estates general french revolution"/>
          <p:cNvPicPr>
            <a:picLocks noChangeAspect="1" noChangeArrowheads="1"/>
          </p:cNvPicPr>
          <p:nvPr/>
        </p:nvPicPr>
        <p:blipFill>
          <a:blip r:embed="rId2"/>
          <a:srcRect/>
          <a:stretch>
            <a:fillRect/>
          </a:stretch>
        </p:blipFill>
        <p:spPr bwMode="auto">
          <a:xfrm>
            <a:off x="584200" y="1371600"/>
            <a:ext cx="3821723" cy="3657600"/>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029200" y="678388"/>
            <a:ext cx="34290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Which they leased to peasants for huge share in the production.</a:t>
            </a:r>
            <a:endParaRPr lang="en-US" sz="1050"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Peasants were obliged to render services to the lord – to work in his house and fields – to serve in the army or to participate in building roads.</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members of the first two estates, that is, the clergy and the nobility, enjoyed certain privileges by birth. </a:t>
            </a:r>
          </a:p>
        </p:txBody>
      </p:sp>
      <p:pic>
        <p:nvPicPr>
          <p:cNvPr id="65540" name="Picture 4" descr="http://joshblackman.com/blog/wp-content/uploads/2013/02/feudal-pyramid-of-power-1024x747.png"/>
          <p:cNvPicPr>
            <a:picLocks noChangeAspect="1" noChangeArrowheads="1"/>
          </p:cNvPicPr>
          <p:nvPr/>
        </p:nvPicPr>
        <p:blipFill>
          <a:blip r:embed="rId2"/>
          <a:srcRect/>
          <a:stretch>
            <a:fillRect/>
          </a:stretch>
        </p:blipFill>
        <p:spPr bwMode="auto">
          <a:xfrm>
            <a:off x="661726" y="1905000"/>
            <a:ext cx="4596074" cy="3352800"/>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433" name="Rectangle 1"/>
          <p:cNvSpPr>
            <a:spLocks noChangeArrowheads="1"/>
          </p:cNvSpPr>
          <p:nvPr/>
        </p:nvSpPr>
        <p:spPr bwMode="auto">
          <a:xfrm>
            <a:off x="5105400" y="602188"/>
            <a:ext cx="3352800"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50000"/>
              </a:lnSpc>
              <a:spcBef>
                <a:spcPct val="0"/>
              </a:spcBef>
              <a:spcAft>
                <a:spcPct val="0"/>
              </a:spcAft>
              <a:buClrTx/>
              <a:buSzTx/>
              <a:tabLst/>
            </a:pPr>
            <a:r>
              <a:rPr kumimoji="0" lang="en-US" b="1" i="0" u="sng" strike="noStrike" cap="none" normalizeH="0" baseline="0" dirty="0" smtClean="0">
                <a:ln>
                  <a:noFill/>
                </a:ln>
                <a:solidFill>
                  <a:schemeClr val="tx1"/>
                </a:solidFill>
                <a:effectLst/>
                <a:latin typeface="Engravers MT" pitchFamily="18" charset="0"/>
                <a:ea typeface="Calibri" pitchFamily="34" charset="0"/>
                <a:cs typeface="Arial" pitchFamily="34" charset="0"/>
              </a:rPr>
              <a:t>French  Economy</a:t>
            </a:r>
            <a:endParaRPr kumimoji="0" lang="en-US" b="0" i="0" u="none" strike="noStrike" cap="none" normalizeH="0" baseline="0" dirty="0" smtClean="0">
              <a:ln>
                <a:noFill/>
              </a:ln>
              <a:solidFill>
                <a:schemeClr val="tx1"/>
              </a:solidFill>
              <a:effectLst/>
              <a:latin typeface="Engravers MT" pitchFamily="18" charset="0"/>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solidFill>
                  <a:schemeClr val="tx1"/>
                </a:solidFill>
                <a:effectLst/>
                <a:ea typeface="Calibri" pitchFamily="34" charset="0"/>
                <a:cs typeface="Arial" pitchFamily="34" charset="0"/>
              </a:rPr>
              <a:t>French economy was struggling under Louis XVI. </a:t>
            </a:r>
            <a:endParaRPr kumimoji="0" lang="en-US" b="0" i="0" u="none" strike="noStrike" cap="none" normalizeH="0" baseline="0" dirty="0" smtClean="0">
              <a:ln>
                <a:noFill/>
              </a:ln>
              <a:solidFill>
                <a:schemeClr val="tx1"/>
              </a:solidFill>
              <a:effectLst/>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solidFill>
                  <a:schemeClr val="tx1"/>
                </a:solidFill>
                <a:effectLst/>
                <a:ea typeface="Calibri" pitchFamily="34" charset="0"/>
                <a:cs typeface="Arial" pitchFamily="34" charset="0"/>
              </a:rPr>
              <a:t>It was still based on serfdom and feudal system. </a:t>
            </a:r>
            <a:endParaRPr kumimoji="0" lang="en-US" b="0" i="0" u="none" strike="noStrike" cap="none" normalizeH="0" baseline="0" dirty="0" smtClean="0">
              <a:ln>
                <a:noFill/>
              </a:ln>
              <a:solidFill>
                <a:schemeClr val="tx1"/>
              </a:solidFill>
              <a:effectLst/>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solidFill>
                  <a:schemeClr val="tx1"/>
                </a:solidFill>
                <a:effectLst/>
                <a:ea typeface="Calibri" pitchFamily="34" charset="0"/>
                <a:cs typeface="Arial" pitchFamily="34" charset="0"/>
              </a:rPr>
              <a:t>The government charged huge taxes from third estate. </a:t>
            </a:r>
            <a:endParaRPr kumimoji="0" lang="en-US" b="0" i="0" u="none" strike="noStrike" cap="none" normalizeH="0" baseline="0" dirty="0" smtClean="0">
              <a:ln>
                <a:noFill/>
              </a:ln>
              <a:solidFill>
                <a:schemeClr val="tx1"/>
              </a:solidFill>
              <a:effectLst/>
              <a:cs typeface="Arial"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solidFill>
                  <a:schemeClr val="tx1"/>
                </a:solidFill>
                <a:effectLst/>
                <a:ea typeface="Calibri" pitchFamily="34" charset="0"/>
                <a:cs typeface="Arial" pitchFamily="34" charset="0"/>
              </a:rPr>
              <a:t>These included a direct tax, called </a:t>
            </a:r>
            <a:r>
              <a:rPr kumimoji="0" lang="en-US" b="1" i="0" u="none" strike="noStrike" cap="none" normalizeH="0" baseline="0" dirty="0" err="1" smtClean="0">
                <a:ln>
                  <a:noFill/>
                </a:ln>
                <a:solidFill>
                  <a:schemeClr val="tx1"/>
                </a:solidFill>
                <a:effectLst/>
                <a:ea typeface="Calibri" pitchFamily="34" charset="0"/>
                <a:cs typeface="Arial" pitchFamily="34" charset="0"/>
              </a:rPr>
              <a:t>Taille</a:t>
            </a:r>
            <a:r>
              <a:rPr kumimoji="0" lang="en-US" b="0" i="0" u="none" strike="noStrike" cap="none" normalizeH="0" baseline="0" dirty="0" smtClean="0">
                <a:ln>
                  <a:noFill/>
                </a:ln>
                <a:solidFill>
                  <a:schemeClr val="tx1"/>
                </a:solidFill>
                <a:effectLst/>
                <a:ea typeface="Calibri" pitchFamily="34" charset="0"/>
                <a:cs typeface="Arial" pitchFamily="34" charset="0"/>
              </a:rPr>
              <a:t>, and a number of indirect taxes which were levied on articles of everyday consumption like salt or tobacco.</a:t>
            </a:r>
            <a:endParaRPr kumimoji="0" lang="en-US" b="0" i="0" u="none" strike="noStrike" cap="none" normalizeH="0" baseline="0" dirty="0" smtClean="0">
              <a:ln>
                <a:noFill/>
              </a:ln>
              <a:solidFill>
                <a:schemeClr val="tx1"/>
              </a:solidFill>
              <a:effectLst/>
              <a:cs typeface="Arial" pitchFamily="34" charset="0"/>
            </a:endParaRPr>
          </a:p>
        </p:txBody>
      </p:sp>
      <p:pic>
        <p:nvPicPr>
          <p:cNvPr id="64518" name="Picture 6" descr="http://joshblackman.com/blog/wp-content/uploads/2013/02/feudal-pyramid-of-power-1024x747.png"/>
          <p:cNvPicPr>
            <a:picLocks noChangeAspect="1" noChangeArrowheads="1"/>
          </p:cNvPicPr>
          <p:nvPr/>
        </p:nvPicPr>
        <p:blipFill>
          <a:blip r:embed="rId2"/>
          <a:srcRect/>
          <a:stretch>
            <a:fillRect/>
          </a:stretch>
        </p:blipFill>
        <p:spPr bwMode="auto">
          <a:xfrm>
            <a:off x="533400" y="1600200"/>
            <a:ext cx="4572000" cy="3335239"/>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724400" y="678388"/>
            <a:ext cx="37338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The burden of financing activities of the state through taxes was borne by the third estate alone. </a:t>
            </a:r>
            <a:endParaRPr lang="en-US" dirty="0" smtClean="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First two estates were exempted from paying taxes to the state. </a:t>
            </a:r>
            <a:endParaRPr lang="en-US" dirty="0" smtClean="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 The Church too extracted its share of taxes called tithes from the peasants, and finally.</a:t>
            </a:r>
            <a:endParaRPr lang="en-US" dirty="0" smtClean="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Louis XVI drove France into useless wars bringing the country to the verge of bankruptcy. </a:t>
            </a:r>
            <a:endParaRPr lang="en-US" dirty="0" smtClean="0">
              <a:cs typeface="Arial" pitchFamily="34" charset="0"/>
            </a:endParaRPr>
          </a:p>
        </p:txBody>
      </p:sp>
      <p:pic>
        <p:nvPicPr>
          <p:cNvPr id="63490" name="Picture 2" descr="http://www.emersonkent.com/images/france_revenues_1780.jpg"/>
          <p:cNvPicPr>
            <a:picLocks noChangeAspect="1" noChangeArrowheads="1"/>
          </p:cNvPicPr>
          <p:nvPr/>
        </p:nvPicPr>
        <p:blipFill>
          <a:blip r:embed="rId2"/>
          <a:srcRect/>
          <a:stretch>
            <a:fillRect/>
          </a:stretch>
        </p:blipFill>
        <p:spPr bwMode="auto">
          <a:xfrm>
            <a:off x="914400" y="1295400"/>
            <a:ext cx="3429000" cy="3219451"/>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800600" y="678388"/>
            <a:ext cx="36576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France was always at war with its conventional rival Britain.</a:t>
            </a:r>
            <a:endParaRPr lang="en-US" dirty="0" smtClean="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Under Louis XVI, France helped the thirteen American colonies to gain their independence from the common enemy, Britain. </a:t>
            </a:r>
            <a:endParaRPr lang="en-US" dirty="0" smtClean="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The war added more than a billion livres to a debt that had already risen to more than 2 billion livres. </a:t>
            </a:r>
            <a:endParaRPr lang="en-US" dirty="0" smtClean="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Lenders, who gave the state credit, now began to charge 10 per cent interest on loans. </a:t>
            </a:r>
            <a:endParaRPr lang="en-US" dirty="0" smtClean="0">
              <a:cs typeface="Arial" pitchFamily="34" charset="0"/>
            </a:endParaRPr>
          </a:p>
        </p:txBody>
      </p:sp>
      <p:pic>
        <p:nvPicPr>
          <p:cNvPr id="62470" name="Picture 6" descr="http://1.bp.blogspot.com/-zMzfisEJGAE/UO3Iz71LvjI/AAAAAAAACak/-2K6wVF6X98/s400/French_revolutionary_infantry.jpg"/>
          <p:cNvPicPr>
            <a:picLocks noChangeAspect="1" noChangeArrowheads="1"/>
          </p:cNvPicPr>
          <p:nvPr/>
        </p:nvPicPr>
        <p:blipFill>
          <a:blip r:embed="rId2"/>
          <a:srcRect/>
          <a:stretch>
            <a:fillRect/>
          </a:stretch>
        </p:blipFill>
        <p:spPr bwMode="auto">
          <a:xfrm>
            <a:off x="609600" y="1752600"/>
            <a:ext cx="3771900" cy="2476501"/>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953000" y="865287"/>
            <a:ext cx="35052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So the French government was obliged to spend an increasing percentage of its budget on interest payments alone. </a:t>
            </a:r>
            <a:endParaRPr lang="en-US" dirty="0" smtClean="0">
              <a:cs typeface="Arial"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ea typeface="Calibri" pitchFamily="34" charset="0"/>
                <a:cs typeface="Arial" pitchFamily="34" charset="0"/>
              </a:rPr>
              <a:t>To meet its regular expenses, such as the cost of maintaining an army, the court, running government offices or universities, the state was forced to increase taxes. </a:t>
            </a:r>
            <a:endParaRPr lang="en-US" dirty="0" smtClean="0">
              <a:cs typeface="Arial" pitchFamily="34" charset="0"/>
            </a:endParaRPr>
          </a:p>
        </p:txBody>
      </p:sp>
      <p:pic>
        <p:nvPicPr>
          <p:cNvPr id="61442" name="Picture 2" descr="http://www.emersonkent.com/images/france_expenditures_1780.jpg"/>
          <p:cNvPicPr>
            <a:picLocks noChangeAspect="1" noChangeArrowheads="1"/>
          </p:cNvPicPr>
          <p:nvPr/>
        </p:nvPicPr>
        <p:blipFill>
          <a:blip r:embed="rId2"/>
          <a:srcRect/>
          <a:stretch>
            <a:fillRect/>
          </a:stretch>
        </p:blipFill>
        <p:spPr bwMode="auto">
          <a:xfrm>
            <a:off x="762000" y="1181099"/>
            <a:ext cx="4419600" cy="4076701"/>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724400" y="762000"/>
            <a:ext cx="3810000" cy="5278368"/>
          </a:xfrm>
          <a:prstGeom prst="rect">
            <a:avLst/>
          </a:prstGeom>
        </p:spPr>
        <p:txBody>
          <a:bodyPr wrap="square">
            <a:spAutoFit/>
          </a:bodyPr>
          <a:lstStyle/>
          <a:p>
            <a:pPr lvl="0" indent="228600" algn="ctr" eaLnBrk="0" fontAlgn="base" hangingPunct="0">
              <a:spcBef>
                <a:spcPct val="0"/>
              </a:spcBef>
              <a:spcAft>
                <a:spcPct val="0"/>
              </a:spcAft>
            </a:pPr>
            <a:r>
              <a:rPr lang="en-US" sz="2000" u="sng" dirty="0" smtClean="0">
                <a:latin typeface="Engravers MT" pitchFamily="18" charset="0"/>
                <a:cs typeface="Calibri" pitchFamily="34" charset="0"/>
              </a:rPr>
              <a:t>GROWING MIDDLE CLASS</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eighteenth century witnessed the emergence of social groups, termed the middle class, who earned their wealth through an expanding overseas trade.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third estate included professions such as lawyers or administrative officials.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All of these were educated and believed that no group in society should be privileged by birth. </a:t>
            </a:r>
          </a:p>
        </p:txBody>
      </p:sp>
    </p:spTree>
  </p:cSld>
  <p:clrMapOvr>
    <a:masterClrMapping/>
  </p:clrMapOvr>
  <p:transition spd="slow" advClick="0" advTm="5000">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410200" y="1494979"/>
            <a:ext cx="2895600" cy="3416320"/>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Rather, a person’s social position must depend on his merit.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These ideas demanded a society based on freedom and equal laws and opportunities for all.</a:t>
            </a:r>
          </a:p>
        </p:txBody>
      </p:sp>
    </p:spTree>
  </p:cSld>
  <p:clrMapOvr>
    <a:masterClrMapping/>
  </p:clrMapOvr>
  <p:transition spd="slow" advClick="0" advTm="5000">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419600" y="685800"/>
            <a:ext cx="4038600" cy="5386090"/>
          </a:xfrm>
          <a:prstGeom prst="rect">
            <a:avLst/>
          </a:prstGeom>
        </p:spPr>
        <p:txBody>
          <a:bodyPr wrap="square">
            <a:spAutoFit/>
          </a:bodyPr>
          <a:lstStyle/>
          <a:p>
            <a:pPr lvl="0" algn="ctr" eaLnBrk="0" fontAlgn="base" hangingPunct="0">
              <a:spcBef>
                <a:spcPct val="0"/>
              </a:spcBef>
              <a:spcAft>
                <a:spcPct val="0"/>
              </a:spcAft>
            </a:pPr>
            <a:r>
              <a:rPr lang="en-US" sz="2000" u="sng" dirty="0" smtClean="0">
                <a:latin typeface="Engravers MT" pitchFamily="18" charset="0"/>
                <a:cs typeface="Calibri" pitchFamily="34" charset="0"/>
              </a:rPr>
              <a:t>Subsistence  crisis</a:t>
            </a:r>
          </a:p>
          <a:p>
            <a:pPr marL="45720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An extreme situation where the basic means of livelihood are endangered</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population of France rose from about 23 million in 1715 to 28 million in 1789.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This led to a rapid increase in the demand for foodgrains.</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Production of grains could not keep pace with the demand. So the price of bread which was the staple diet of the majority rose rapidly. </a:t>
            </a:r>
          </a:p>
        </p:txBody>
      </p:sp>
      <p:sp>
        <p:nvSpPr>
          <p:cNvPr id="58370" name="AutoShape 2" descr="data:image/jpeg;base64,/9j/4AAQSkZJRgABAQAAAQABAAD/2wCEAAkGBxQTEhUUExQVFhUXGBsXGRcYGBsYHxocGx8aHxocHBwYHiggGBslHBwYITEhJSkrLi4uGB8zODMsNygtLisBCgoKDg0OGxAQGywmICQsLCwsLCwsLCwsLCwsLCwsLCw0LCwsLCwsLCwsLCwsLCwsLCwsLCwsLCwsLCwsLCwsLP/AABEIAMYA/gMBIgACEQEDEQH/xAAcAAACAwEBAQEAAAAAAAAAAAAEBQIDBgABBwj/xAA+EAABAgQEAwYFAwMDAgcAAAABAhEAAyExBAUSQVFhcQYTIoGRoTKxwdHwQlLhFCPxYnKCB6IVFjM0Q2Pi/8QAGgEAAwEBAQEAAAAAAAAAAAAAAQIDAAQFBv/EACsRAAICAgIBAgUEAwEAAAAAAAABAhEDIRIxQQQiEzJRYXFCgbHwQ5HBI//aAAwDAQACEQMRAD8Axis1bb1LfSDsNP1aSLEcXjJZgXUSd2Py+0aLJx4EHk0cE4JK0dKd2j65hk/20NbQn5CLHqGhdMzEyMJKmBIUWQCDwN/Ow84ZYGcmYlKw4cPX6+ccjgKafABpaekEQPlxeWnz+ZgmPZxNcEjnktnhEcRE9MRaKKSFoqnr0pJ4B/SMTiZ5WrU9zGg7TYlaEAIA0qopR24CMu3EmFcjVYdg6HzvGgwU1xQ7v+e8ZaUjgSOhMNsGFAUL8m+0c83ex0qNOBHrQPgZpUmoYil3tBQQIsp6BR4Ex40T0gREiNyGo5o5o5IiUHmgUQaPWieikeaYzmDiQaOiZRFamEBTDxOePHiomJhYg8mCiTRzxB47VG5GomVRzxXHqTA5h4k3iOqIKMcI3I3E9JiC49UYqVNhJZKQUj8vTVEo9OGzDexc/jQ8yMf20wkw6CrUUU0pc12/Gh7lHwBucc2X5S0Ns3OdEnAy2d2Qacr/AHieHmKTKwhSWLtfmaVvR4IKknCydR0hgCWBYPpsaGhtFUsJ0S0FlBKqFIIBBNCxqlXqOZiHGzfY+k5eppaX3NIK0woyWaVAcq1/LQ7IEdcJOtE2Q084gpLRaUiK5yaFmdqPx2flFVKhGjP9pcegJMqpWQCwFg7hz5RljMDsWHnF+aIWZijNLqFC3KwA4QGEijcWrDXYEHYdaX+IQ4wMwCM9LmljQUPtDHDVUzBgphCNIfZr8GsM28GJTGcw+oBKpZIV+0lweUaOWaAmlIRPQEjgBEVKEQUuITOMI5Mei4kRYiBUmCJZhFKw0WRwEegxxMVQrK1qaKFmkWTFh4rJeHTAVNHkTpHjwXIx4I4qjlKgaZO4ROUg0X64kSGhVi8bpB47Rn5mYTJhOodRt/PnCVJ7DaXZpMXmKQDpIJBFjQ1G4i9GOQwrXhGPm6uj8BBWClkmphXyQdM0syfwgdM4klrf4/mAykiIKVG2wqj4BKkaHZQqCPk+8NsomgAbmoic6WHoPSIoll3aFlLkiqjRv5mHMzCS0BnKaPR2U7ecD4jUlEkKToCVcXd7g0oaH7wxyOeO4luWZJcmzOXg6ZhklgpNizHlbpELYhrMgk+B9vt7w1MKclxQ7sA3cwxMwR0Y5riK47LI8LRDUI5S4LmCjH9oQBPX5H2hOAKdT9I7t12glyJynBUWFB7V239Ipy3EJmoEx6FiwuDuFGwirzRtRAoOnILSm9N/vB8gMqn7hAiln9KUkcLf9zfSLZOLR+p0m9aj1FIY2h7lTOmHC8UkLTL3UCW5Bq+8IJGKSkaiQAKvwG5/OEIOx+YrnY9Slqc6FCuwo1NrO0c2bLwkoryWxYecZS+hup01jFUyeCLRPEqG8Bu8MpCUES51YOlTBCx4NkGBRmGFUVzFx4FR6TFExCrvOUclQ4RNSjFK1+UZtmSLCqK1zAA9m3gTG49MsEk14PGQzXMpqyVJUoA0Z7+XCNFSaMaDMM/QiifF6j5xBGJKqxl8Bhw3iqo1bhD7DFusFpI3YZOkhQcloqTIAtHFXOLAXhHJhUUQTJBe0XIkjaPQya7xBU4Qt2NRGaYFMytY9mL3gYzDDJCs+JjNkg/F7fzDBBeqTdq04c/KMoGBt+fKNRl1ZSTwA+kbJBJaKRbZs8EScLLQlzMUdg9AqrgXB+TxqcvxWpKKhRHxEFxc1bajU6xkshkaNMzbQouTulTAu1Nvww7zHHS5aBOKS6ZhSSggEhyNiyxuRy2iK+X6ivs1GEdtQA4Glq/xeCU4n8+8C4KckS0qdtQ1PahrvaK8Xj0aTpLqIuGpzrQiKqCktBU2uwg5sxbS552pFU3tCRQJS/AVjKTcdM1MVBjvT7QaJIp4i+5CUj5JinwUhHOxRmGVJxeImrmEgDS4G6mduQZn4PAOYqkYfT3M1MqY1ZaifGnmC7K52grLcaZE2bLnE6Vq1gpuSTQ1sGeMVmGRTV41U5U1C0mYFAjV8L0FQGZIAiNwad9lLakvofScrxneygsuCetGv6/SCFgkFgeXl7wRlUsHCJAUSQXLl2fh+0V2grDBhennDwk+OxJJN6M3nytEoM6dR0nZ9/zrAXZKeoTdQeril7CLu22LCloQn9AJPB1N7/eBuyqimZLIu8cOaf8A6J/dHqenhWBr7M+iInE3fzi8QN/UPHIxBflHW+zzE9B8kQXJPKF+HnRerEERRdCyasLVPaIie8IMbmZExLksrw0D7/VwIMlYjh7QKA5IZd+YGxM1W0VhcWamMMjNgU/CBVxC3EYIVHpD5c3a0AT01JhuVI1CqRhSC8ELSwvBChCjPsYZUlUwJ1EMAniSQBCSYyS8hqFvBMlbbxluzeeLmpUJqEo0lhU1PFiSAK3q/wA3P9SASN7/AHhFszdB86cIEXiAKwJMxDitj8/KBpya9RBoNsvn4vm0RTNPSBJqCoEbxIPQF7fKGoSz4guXQ1A5Q/yzEo0JSpSQ3E9PtAGIWnxEJHiQVDkSBb/kFRaUy1FCgkIBcKb9KgG32qDGntbKpV0fQsuxbYRGnSSVrTU2Brbep24RCSdOEII1BC0nUCahTB6l3fyvwqH2RYpoUhRWE6mIomr6v2lTJYcY2uUYTRL7tSEzLlSgAQoli6ks12ZuEc0YuzTaQAtAEmWxVbUXOqhBIYEN7bc4qkz+KR7j5Uhjmik8CBpNBs1GA2aFM1Nq/SO7EvaTfZ7iJrnb86x7jsetJTpLUfj84rQQCAeBvWrFojjf0/7Ya7dAqijGS+8TrUPGGrx6+8LJt2hoD4T5fOFOc4pMpGtfwu1nJNTSvL2jmz4r90R4S8M1vZObqTNT/wDXTq9PlBiiXY9WePnXZ/tgEzGlpLGlXcv8uDvThG7xc8mUFoFWBuOBfzAhE5QjsZK5GMzCcVTFq3c2hxk50qRGcmEhXEv9YbzllKCRQgOCSBYUqdqRwS+aP5Paqsc6+n/DWZjmgRLJQUlVAxNBxdqsItwON0yQqctGqrkWuSAPJo+Y4XEPOKFpWog0BW4D1LN6vGly6QiavUSybBI6kV/No9GMbltnz7dRtI1eU45czVMNE2SjlsS+8NhjaOfOE3eJSlgWYPTYCFONzgJPxjVpJapFGvFPatIS3Lst7SYjUEqSdyB9R840ErFoSyaCgPB3SktzofaMVjZ2oISWDkkbEuDDLFkhphICUISsvQMQkAudg4ibdP8AJZK4/g1yMQ5uI9OJextGFn56EkKc6NOqnkfWPcL2hVNlpUkEFTeEkUJapY2b5GHjQjXk3CppNXimasxg5naJaEFaiGCyxBDBOwv4izcq8jBYz3QpOtQ8VQoAuoaQ9DvqNBxLCkHTNZqUY5JLak04mhOw5P0ijP8AEhGGmKSavpSrbxFQBfkGc2rCHE4tphUxAKgKh7lh5GjNxEX5rmKR4NOoDukkXDuaH0BfiYPHW0Dz2KMJNCJKwCHDKJLOqr+/Bm6w2mZgAXdmAY+XSlIzuGkaR4CQlBdRvpeukNe+9meL5kzWSJR1AVVpLkANYXNXr94MpVG6DGO+xj/43LKwnS51agXoAB87fgg8YgKJYu1HrenGMktHjSoULv7Bx6w0w09SVMXJVcD2L+ZjmjL30x5RdWhpLnUeKcTNCgIhNLB2vA9fWt4q0TtnyqZOQUk6ACKDxGvl/MX4aQFAHe7PTpA07B38XtDLBShoPEH5RWVJFY/c+kdiJerCLSpII7wuGBBNDZma0VZNnhXO7rR3blnlrUnp4SSNtmg3sP8A+0V/uUfaEeRoH9Ynhq+d44W9soknbNBnmNokJdQMtZfnVy52pwgfviQpRZg4FQzser2/mA88SyJO2pKg9aDWQWa97cotymRqlkBSiAqxZrUNnikbtbBceP3/AJPVKB8RYGWCXFy9QDxdvIPA2Axa1/EAQBegb0vUxLMsEUE+JgoeI8Q9jy5RdlchnBI4iKzdyT6JQdJlsuW4b8vGM/6lkp7hO3jUQP8AiB8zGxRiE95pBGoCxLbx87/6hZiJ09KUhu7TpV/uJL/SLKcXKkCn2KMnxDTEKsyhH1b+uJleFi7p2YfCQeNXNN4w+PytKcBKmaQCgg6uOo1SW60i/sziXl6X8XHgHt7Rz50pxtFsT4yWhphpZMx+Fev4YPxpoxANbXfwq23FoXJcLfYe38fWBsRiCrWoGrFvYRwrG5ST8I9LLmUYOHl/wLpM4rnTFnw6XYBmokhNdqt+XY9mZ5SsqUoslyWpu19w1fKF2FlvKmsSFlQJ6aklvUcI8lzxLR/cIAIoAS43sxLbWah4iO2S56R59cVb8mhHermhMuYsOkusEsNLXSCNbhhW2k9Ioz5a8OsIMkziqWfHVi7AjSkVbfqLQlzxU1KpekksAyEP4Sq4b9RqHLbNsY0OVYlcsIXiJoTM+EJSxYvYkXVZ9hGWKXar+/cnzilT7FYzTUkGidPgDEsQRUuSfO94czcevEYaeghSHTLQNSaEBYJIs40pFox2df2pk1AIZMxwOLuRazOPQRfl2ZTikan0nwlZH6lfCTxA+8UljbWjRkvJosxzAyJSSgylEoKdLXALF6mpY/5rCjB5skSgEygF6qMq4aoNHb2Lmt4txGMXJkJlkIMxYmJUPiBf9V9mDfzCbJMM7zF0lIckatOo7JdibttGjDivcBz5fKarKcOozFS5ywEqNQC4c7jVXSLe/OCMRLVKIE4ElfhMw07t1EJCasfCnVt8Q6xkps8CcJhmsBUaALvblbrWNFLzGZPkTZoRKUJRSplBSiKgaikLBCQ9DajQVjldtgc41VGvxUn+x3iFiYQr9pTQgvqD3B01cjxRn5GNLsog6lAlql3fjb86LU53OSpMtcwaW+MAKA4MKsNvKHMiZOKR3c1Kk3oph6fSJSyOOq0Osfmxnn2Xa8OSqXMCFgFSmCTsQxAchgkAufaMdhcpMqekyVEnUkMTsaKrG2TmU7QEqmKNCFJNb3FaNCSdhFhTu6TQH6cjE55JN66GxqO0w/G5coBOpJTQFL/MGOwUtMx1awSKAcGhnLz4plJlLQFywkJOqppw4F/nGHzbLdOJeVqEpbrQo0LOxAbcH6cY3FS2Jy8I0OMzCWjwqd9qU9RC1Wa/t+0DqwWoBSphUlPD4gRtzgaYJKvg1BmcneMt92CkjOKNxz6QVg5lxVhsfOKZkkpJK6EX6j/EQyZSpq2ZWhxqUH8Llhsa7NvHU9oZ6PqPYFX9iYOB+gMJcrLYyn7/AOGhh2JxSZMiaZqtAJYFVNVG8L/F5RRgcO89KpZLqmOnUNIbVfSfEfNo45rY0XdheYIdOHBcsJtv94+94JyqYlNfCoA1ILsd329IHzPL5Y0CZMCmJJCnKakkMlI0jzFeMAT8P/VSlhMzSlMzQwSopIa9GPl+FHnVUuvqBYvqN8+xkuYgiWDq3tt53P1jN5fitbkGalgwJ0t9eXpFCciOGSZvfo0fCSy7mzpYH/EBYLChIWqRiNSzUhmB8mp5Q3NTWmHhXZTgcEZi1LMxQmBThx1uHgOV2eK5k0qV4gVLJoU0dRo1eh4xGZk84r8bkk2SQS78IdZfgpplzxLPiBTLNWYVJPNyG9Yo58dxkMkn2gDFS0KlGUZimLeGhAKSNtt67vF0jCIwvds/jDurgSydutecCYrLZshSVziCLOC5bZwIdY3s/PxOlav7cpISkBZLtc+EOq5N2vAlJVuWgx1tLZdmE3QE/wBozHcEAnrZMTRLQSghPdFTgi1rOdv5gTHp7hEtPeGY6quBQDz8W9DGpwWUhR1Icy3f9JALWDkdN7Rz8qSS8hlbuTKZmWSpOHGpRKlkpSRQJ5umhDUasUTcAnwlRlKZynQxchrnbav3jQLwktaCiYn4b3cdAIzOaSZslLhBQlmBod7bkRRp9kYT1Rmc1kLlzVFnCy7MCH3vUM+zQgkrXLnalKSSDYqBAB5E+0afNcwIlBZqqoFOMYRbPHZ6dtx2Lko3na/J098FpKNMyXLUpnICy4UEqWkKIGkbk1hLPzAJStCFhSQQpOoOxBSCk6ndOnf/AE0a8aDDYxM6SUJqRJSeinUCnmPh6vzjAqmbj5RSKbWxLp0jUZTggqR3yxVIWttTa0gUKj8SE3SC4KqAfuCXMMWqaoFavCbJHwp4AAUHCD+zGM1rUlaiQsEEknU5dzqu8U43JVIOnUGe5p0vDPT2BW9IhjpUtKUkEsxtWoHCgY+Gt7w57E4uSO9TOQ6VSyErqdFDUpHxh9LjgDeM3ipatRBfw3cW/KR5g8TpPKo9afUwWkwNNdmpxi9DypkoakKKXZnHIpufnEcJgV6gvDrHi4qCWbrRo8w8wkS91hPi1A2NqkVLE+QEG4iXJppnhJsUqA860YeRjnyvZTH0NJOYTZSkielBBDakqB8qG9iBSohinEBSQxoWPXhGWzDMO5SHlakqrqJBSQOdS/pAWA7ShA0qSdP6WYkcq+kR+HJq0gujX4yYwAAvWkIJmKK0KAIC7per/wCl/wBJ4Fj9hZ/a1IrLSSoEEamAccW+kKMLmS9RWahSio9SSacOkMsUqsMWuiKZqt1KqXIc35iHWDx4NALcAYBxISVa0hwqhH7Sd7+fWJ4TEEGgYClG5RVpSXQH7SnOE6FBL6lKDt149dof5HhhJZMpJSqYwKlqBA8gaq4O1zGLm40maqZckluXD2aDsq7QKlrSSNYBs9nv9L8BBnibhRo5Wp2fSF4ElaEoSFKCQ6qCmwL7O9OULcLi9WM7snTpVoccH08L3ht2GzQ4jv5h4pCRZkgFn5/cxncxlFE9WIApKVqJfbUTprvSnlHDGFOpF5TtuugztNg58vUuYJE+Wn9R1y1gcDoLHqb8oy2A7TBAVpw9Cof/ADL0ubAgC9C1djF3aLtkucFywkaTutj5gCj34wpwuWqUHWwCgwdmTQ6elT7x1RxRUfeifKT8mkn9pVTcPMliWlqFQSS1C5rUghhUmE2XdpESnaQkq3Oov5O4izBSlIlmUQ6lApsQz+GrcjCTMcvVJUymL1BFv8xoY4O4jZJPTG+N7aTFAiWhMskNqHiPyHyhbl3aGdKca1KCrh+Fq3ieX5KZx+LSnZRF+Lcd94Nm5ImTUkLdxUM1tgb3rFEsUVxon7mwrLc2UorKj3SkgFyCTXcvUC+2+9oN7Q57MlLSmb3U4LQFJmFJBKS9HSQHBfb5xnc5WZi9SA+kVU4AHKnB2hp2ex0udLGHnlquldDpNAaEMpJ3BGw4PEpY4Kpta/gqpN+29ggz0KIPcgtb+4sCnI8h7xpMu7XrL91LUahx4jVuR69TtCjNMgnyiShCBLKmC0FACntQlwS1mFrCE0/ETpC0qBKVMwNyOIHDyh3ixzSa/Ym5yWmfVsvzdZUQtKpZSxL1obMzv6/YB/8AmJGLSuWAs3rRizsfwcIwmK7UT5spKVL+Guo0KhwJu3SCuzmXT50xCSVykKJsQk9KkekS+FJJuTFajftDDIA8CgCQoiv8wtm9nkGafGUpuPDqc7i7gc69DDvMcOJKilS1qCSR4jqUSCQP9u9236Q2UnDqkiahJmKSyVpWyNPA+EuoPTbzhYylH3LorcXFRfdiDLMP3S9II0KJAUCLKvXa1ixjP4zJxKIM+Y1STpZZVazFnPAkEcI1uYLM4aQyEpL6UBvM8S35xLxfZtEyVLXr/ujwlKUFSmNaqZqVceTmHhlknbBNR41owmDxElEwKCZiQCyQavzJ2P3pD3tLPeTLUhLEkpJoKpqD1rBc3sLOPikoUutvC4NwQlJdrh2ArHmY5aRKMqeFSlhQV4gQRTgWJcgQ8mpSjJGhJQhJNiPLSNCtRq5c362inLMD3gUoMNAeu54W5H2htgMJJYp8RS51MAlydhyaCZWXYdCtaVTEy2OtINwLh+dvygc0m0UUHKCl4RNEqWqUJsyapGmyUp1EjZ3oP1CM3mE9IUCkPUHxNajOE8vnB2b5tKmAJlpUhIIZ2PKrcopwsrCrBC1K1fusOrV4b8YfHGts5pycnYrxGPWtkklhQJFgDs0TkyAQNRYEiu4HT6fKJSsGJkwIQHJdnLU+lI6dhVIVoUNJHMGK2ukLsDWllHaLsOpqext1j2fKo4PKOlnTvU8tofwAulqLMOPn94MkrbfygNKqU4wZKD7H0+kJQGN+zsyVIlsvBa8SokCZNTqQgbFKSWJ9Ou0R7VFaygKbUlLlmF3a1mCfnAHZ3NZ0teqVNUNNTqOr0CnDvbdzDLMMf/VFU5RK5g+J/wBQAFPLbzhXY0a5bGv/AE3xIRIxJU2kFPAWffkGjKdpM1Kps1OshBslJBCnY/pLWalnjspwpmhcoq0Ar1E7UBoeTmFs/DJSVAKBIJHod4SMVzbH2gHVXpGhyjF60rSqoZrcem94zqhVm3grDpUFASySpXDa/r+NFckU0CMmtGok4pJSjUSTxpccT5iA8yxUpa0S1/Ak36igJ4VhQucuWSFDxGtenK8AzMSSXO99uQ6RKGHd2PkyXqjc4aYkqZIomiW978m9Itx+E1Ajd3Bu1wOoAJNeEY7JMxEuZ4ydLN0/Hhn2qz1ExKUySW3NRQfz8om8MuaSMprsNxeVoEmYoupWlVSd2JdgzdIyEidoU4HSrV4/WDxni+5Wg6XICX3IN+Vg3nCp6uzjnHVjg4p8icpJ9DOfmKpiAkkuC/sXPWAl2dqO3nHsoihI/lm4wxzLFIUhSQ/xakkCgLFwfyjQa4ukhXvbA8uxQRNSpaQpINQeH1/iH/aTCFxOlkqkrD0sjy2T8qiMmFUhngsfORLUiWo6DcXbnS0acXaaAG4SeN2NY1nZ+fK0TEqmaFtqLh3Sm9KVDHeMfla9CpcxSAUaqGoBINXcG1HA5WeNJnGcKlqUEsFJKWUE+IhQCiNxcxLKm1SNHTHqUyyNSVuAQ4IY7w5w00AOluPpQ/SPnC8yUtaFEgsRYafVgH6xs8DPcA3GpvK5jllFx7Gls0Mks5uTUmCjNlz093PGtL+EuQUnfSoW6GhaFk7EaU+VHhFjscvD92wDKOkl2L8efpvDRvwIlZHtnkQwQE6ToXIWpiCVBQUQSxTskgGoOxtGfwmPM1JKtIJNQkBI6gCg8t4Zdqs+M6SJSgEjU5Du5Ap0NTGFQVAllEVpwikYKcTqjkljl7v9DTOsrMoImUaY+lLvSlWFhUV5wBKLXItTer/5ghWImEDUygAwsWF6EilS5hXOmEv8otBOqZKUlegzC4pUtZIYuK9OXCOzLEBa9TEUZuln4wNJmkKSWdrUfy5xLELJWoqDE7cOTQ/H3WLyfGi/DlR6XPQVeIT76uMWST4dIdya9Bb3+UO//D0qlMEgKCanib1MJKai9hhBysSYdbQywc2po42f+IXpllJYisG4Y8YbsmyOBXLlyyo1Up2B/K7RLD4tEkAOCo8C7E78h7wHmGOUVAB9KU6QOTAH1b3gSTKGpD0q8BK1bHrdDDHzDLWGNFFy27fyfeAsbNSpeqps+1g1IsnT9epxZRAf284DXNDVSI0UNJkVttHYcq1DQajesQQSaCLsupNTqFHA9S0O+hF2NsBJm4gFBlKW1ApKSWPUCPU9jsWpx3ekcVkI9jX2jaT887qSVIZ5dNGwoR9jGQwPaPET5w1zTrUpnKiEgHkKACOeMpU3FFH7tMT5tkk3DKCZqWeoUKpVxYjhuLwKZ1NI0s/7R8yHjfdpMfImyP6ebM/voUgJADh/EFObWNuQjFYvLlSz8vOK48vJKxJRBkgWDE+kSAKyEj0YAe3zMVlXqIuTzoLNWvGsUAj0YIv4fERUgfjmLMbNeXLSAQzqVzUSz9WDRHDrYjlu/G3N4tl4QzZiU6wkKLAlyz/ztzhU3ezNAgQO5tdd+gr8xDPCtJlOpnmM3EpYuBtduVDAuIwZBTKB/UqrNRwnV/2kxbnKgsS1JBSkDSkH9o+Fv+IHm8F7FTosy/ESkoCpkozgCU6CooA1JqoFNXt7QRmitau9apYKHMAAW4gAvvWAEA91LSHckrPmwT7JJ8xDBWEmUOk6SEhTbK2pxLN6wsqMrPEgkUvuaHh6fz66Neb92iWkhSjo1OGF7UJ3A94zWInTJNk0NypNB5+8X4jNgpRcuNKatuB0pv7xLhy7GbNRI7TSVy2We7Wn4e8oFX/a9HoeED43HS5mD1LXK79M4FKEqclJ+LmbJrakYnMyVKASKNEZkqYkggUABLEEbXal4ZYY9gTZps8pIQpgdSmqHbTtyNfaM4l32IvFU3MJhQE6iUAuEmwNbeRj3ATmU6klQbbnzhoQ4RKznzlbJ4crWoIADnwiKsRIMtRQqigWP+Yf4ZMoHvQwUkEhJJJJanOEGJWoqJV8W/8APDpAhK2CcVFGj7JpTVWl1gFTmrAU9ST7R3a4hakFIrpcnzYP5vEeyk4MpPIDyJP8RTmSNUw3YMkBuQ36uYl/lbDXsL+zkoJBWfI7j7QbmKNMx2oqvFjT7e8UYPAqSl0lw1udw3GGomhSfFUi46dLQk37rDHR7OkJCE6g5B4Dh72hGuTpUdNUmohvjcUAEuza6jkQYXjE92SgMWNIOHktizd9ijOVgTtaAwcMLuRvXcx7i8QqfP1TCAwF1CietiavFyxQGxFdoHOC1fpfmYsmkg00weZLBUdK61JN3Jr5fxAk0FJDl4dIwAu4FHo3ERROysX1erQymvIHFsCSUbQLiJlWEGDCBBaYpuQghGUylnwzSOShWNyits3CXQ2lapsvUkOFprxBZjTrGUIXKWRZSaGNFgsKuQCBMDcRtxpwNPSBs8lpmoE5NSDpWQKHgeot5wuOSTrwwyg+w3JMreX3pTrVpKmVRybAEFyYAzDNDMLAANTSAw32j3BdoFoQEJQCbOa0HAGkXYLs5OnF0pLKq5oIXcW3k/YLhF04didSyq19/wAEXSkXo/Vo2mB7DTAPERzap9avDXLMvlSaokalgvqW5biGsInL1UP07Nwrs+cyMIoEOkFLl9+tobSMAsF0II6B7b15tH0aUhEwk/02lfEBIrxqwhj3CEJKimiQ9vx455erbfQa4ny/DYbXPUvSQAkJCWsdIK/MEq81RbiMklhKlkDQgAlJ4mw5OWDXvZiY6XmHe4mYoCmqw3BJevUmvThD/GYIKwRoXCtVeNqtyMdEptSRKrMjiUf3EqAHjSk8uDttD/Cy9eHnpsdAUOqFBVOekKieTZbLmhOtwUgMB9Y9yomViAlQoCUnZwxHyMCU03+DR6MwJatJdRZnIY0v+ecRxuUFEpKiCCqoBFxxBN/5EfSp+XSwlQQlISQEszHxln9+sBduMNqkavD4VA+SvDTzYwuP1NySDJaPnuXJDOQ9W/PeHXcA4OewGpRlpZn/AFBXyBpyiOW4BgSWZVn5XN+caTLsCkS1hQBBIuAagf8A6+cdU58E5EltpGSTkkrSLgs5SS9eVqWj0yEJdgoeVPpeNFnGD7tGsHdylgA1gyqEVajtaM3OxgmOBQjj8+cQjJzVnTpEUoHFvavlFM2QCCaNd/y/8x6MKf3AnkAfrXrE9RDBYBa+3yh/wKzxKRKkEpI1KUHY2ao82+cUYaSqbqckqceI8Ku/O0UqkOaCl2/Lw2wuJIQUAMWYKtXn94LdddsKpvYVKlSZI8Sg/NiT5EQDjs1dYUkMQ4cbjb/ELkytRcmvE1MWhAbZuXONHGltuxZzvSVBM/MgoNprZ+MVSlQPMlsXApBEpJsYskl0RlsPnqZnHnz+8L1YmpJ1EcNTUAO+1W940S8tmqSaUPPzdvKK5HZ1xUHoz+ddvvHKssEuzoaZkMRLJIcm1H4O/wB4vVhS1VKuKxrpvZ12ZJDBnar26WguR2Vl01OfnGfqYg40YdeXqUfiJP8AqrEpeXzn8KNe3hf6sY+gyuz8pIDADev59Ia4bDAMwb2iUvWVpIbij5xIyabTvELSDTxJVv0oGvUiD8PkkxMsy0DUld3KSz0L6SRt7R9EAcHVTaKO6AHhYciHr6WiT9U2tqhoujDZd2WSlu8WHvpYerxsMFgglIG3Db0F4Cx+TpmN4lJVurUa8maFWJkYmWlWjEOE10lnYdYWUvivchlJxVI20xQlp1egdg/y/wAQJis7ly06lAtsxBfow34x83mZpPU2pZUXpWx5EMxHtA07GTLKJPm8UXpfqyVn0HE9oELlrVKUZawKFSXctsxPSMTnHafFzAJZWkBmLBip+JqxalIowaZkxkpCme4/LwxldmSarUmXw1Eel4rGGPH2B2K8jkqQolQoU0qDbpUebR9ASpakJlpQkpUjxFVAHJGx5Ri81wCcMU6JneEg6iCPCzNQOQLxtsknibIlrBBDEPUOQa3rCeolaU0ZKnQbIw3dgJToJ4At1d60ELM8w+mchaW0qBSf+NvY35QbInzpba5aX+IEK50NW2iOeFUxGoJCVBQUw9DHHCclk2UcEo6DJkzUEHYhJPp9xCntGp5EwXDA9GUn7QXgpwXKQgnSoA0JAKqmidzxhfnGIlGSuWJiStYDAEKsxqxpFYxayJk7XFgGFl+BALUJbm2l/b5Q9wEvwAcSVDkKD0hPlxUQElKks7Okg1b1h+vEBEsJVsH5x3ept49eWQxansGzzJUz9NVBSbaCGDvxFukYvtFlaZKtIm6lX0sQUsLu/ACHOc9pgRolahWqrHyPzMZaZidRq54ncvxPlE/TxnHt6LSdlUt0gcPc+paJFNQH+v50iJSFEvbYmOkS1Cjahsabx0OgInJlhntzEXBbGofb5faIlIS/5+CJpmgBlA9bfKF2MVTsODUBv5iIwwHnxgxK0V0qj0qSadAx/OsHkwOKAlnz8/v+UicmkWeRdzWv5SJpks4LUNjDpiNG7kYU7EOw2483ghCPX0jo6PF7Z1y0tFZUx41j1M4EhIFesdHQ5PsvwslVagClGCvQm0HycIN6i9qx0dHO5PlQ7VKyzEJSE2sHB8qXPOFK1R0dAhJtFOKsGM8kswgPOsApaaL0pY08i5o0dHR049OyU+jD4mVpLQPwtHR0emiIxwubzpQ0oWw4MOUdMK5viWp+DknnvHR0CSSdoMTS9nZUgJ/9IEpBJKk6iejlhB87GpKkhIUAObNxZqR0dHHJXJ2N5BsZncuWrwSytVCVTCLbUqxeKT2kmzHl93LAIPHrHR0Ux4oVdG77E8js6udVUx9NCokkgECgG99zGzyjs3Kw48IdX7t/XbpHR0JmySurEPc58GhXI/T7xkM97RIWDK0r1OHVRm2Yb+326OjqwbxJP+7I/rEyJIU5c+ce/wBOHA949joZs6K0SmYZhU0EVIvSxjyOjCkkyPiJN+TseVaCLkyy7OKcrsHMdHRrMed27Em9PSL0Yejg8rcq/wAGOjoDbCgj+mCWN3L/AC+sWzcGl9Wxjo6BFuwU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2" name="AutoShape 4" descr="data:image/jpeg;base64,/9j/4AAQSkZJRgABAQAAAQABAAD/2wCEAAkGBxQTEhUUExQVFhUXGBsXGRcYGBsYHxocGx8aHxocHBwYHiggGBslHBwYITEhJSkrLi4uGB8zODMsNygtLisBCgoKDg0OGxAQGywmICQsLCwsLCwsLCwsLCwsLCwsLCw0LCwsLCwsLCwsLCwsLCwsLCwsLCwsLCwsLCwsLCwsLP/AABEIAMYA/gMBIgACEQEDEQH/xAAcAAACAwEBAQEAAAAAAAAAAAAEBQIDBgABBwj/xAA+EAABAgQEAwYFAwMDAgcAAAABAhEAAyExBAUSQVFhcQYTIoGRoTKxwdHwQlLhFCPxYnKCB6IVFjM0Q2Pi/8QAGgEAAwEBAQEAAAAAAAAAAAAAAQIDAAQFBv/EACsRAAICAgIBAgUEAwEAAAAAAAABAhEDIRIxQQQiEzJRYXFCgbHwQ5HBI//aAAwDAQACEQMRAD8Axis1bb1LfSDsNP1aSLEcXjJZgXUSd2Py+0aLJx4EHk0cE4JK0dKd2j65hk/20NbQn5CLHqGhdMzEyMJKmBIUWQCDwN/Ow84ZYGcmYlKw4cPX6+ccjgKafABpaekEQPlxeWnz+ZgmPZxNcEjnktnhEcRE9MRaKKSFoqnr0pJ4B/SMTiZ5WrU9zGg7TYlaEAIA0qopR24CMu3EmFcjVYdg6HzvGgwU1xQ7v+e8ZaUjgSOhMNsGFAUL8m+0c83ex0qNOBHrQPgZpUmoYil3tBQQIsp6BR4Ex40T0gREiNyGo5o5o5IiUHmgUQaPWieikeaYzmDiQaOiZRFamEBTDxOePHiomJhYg8mCiTRzxB47VG5GomVRzxXHqTA5h4k3iOqIKMcI3I3E9JiC49UYqVNhJZKQUj8vTVEo9OGzDexc/jQ8yMf20wkw6CrUUU0pc12/Gh7lHwBucc2X5S0Ns3OdEnAy2d2Qacr/AHieHmKTKwhSWLtfmaVvR4IKknCydR0hgCWBYPpsaGhtFUsJ0S0FlBKqFIIBBNCxqlXqOZiHGzfY+k5eppaX3NIK0woyWaVAcq1/LQ7IEdcJOtE2Q084gpLRaUiK5yaFmdqPx2flFVKhGjP9pcegJMqpWQCwFg7hz5RljMDsWHnF+aIWZijNLqFC3KwA4QGEijcWrDXYEHYdaX+IQ4wMwCM9LmljQUPtDHDVUzBgphCNIfZr8GsM28GJTGcw+oBKpZIV+0lweUaOWaAmlIRPQEjgBEVKEQUuITOMI5Mei4kRYiBUmCJZhFKw0WRwEegxxMVQrK1qaKFmkWTFh4rJeHTAVNHkTpHjwXIx4I4qjlKgaZO4ROUg0X64kSGhVi8bpB47Rn5mYTJhOodRt/PnCVJ7DaXZpMXmKQDpIJBFjQ1G4i9GOQwrXhGPm6uj8BBWClkmphXyQdM0syfwgdM4klrf4/mAykiIKVG2wqj4BKkaHZQqCPk+8NsomgAbmoic6WHoPSIoll3aFlLkiqjRv5mHMzCS0BnKaPR2U7ecD4jUlEkKToCVcXd7g0oaH7wxyOeO4luWZJcmzOXg6ZhklgpNizHlbpELYhrMgk+B9vt7w1MKclxQ7sA3cwxMwR0Y5riK47LI8LRDUI5S4LmCjH9oQBPX5H2hOAKdT9I7t12glyJynBUWFB7V239Ipy3EJmoEx6FiwuDuFGwirzRtRAoOnILSm9N/vB8gMqn7hAiln9KUkcLf9zfSLZOLR+p0m9aj1FIY2h7lTOmHC8UkLTL3UCW5Bq+8IJGKSkaiQAKvwG5/OEIOx+YrnY9Slqc6FCuwo1NrO0c2bLwkoryWxYecZS+hup01jFUyeCLRPEqG8Bu8MpCUES51YOlTBCx4NkGBRmGFUVzFx4FR6TFExCrvOUclQ4RNSjFK1+UZtmSLCqK1zAA9m3gTG49MsEk14PGQzXMpqyVJUoA0Z7+XCNFSaMaDMM/QiifF6j5xBGJKqxl8Bhw3iqo1bhD7DFusFpI3YZOkhQcloqTIAtHFXOLAXhHJhUUQTJBe0XIkjaPQya7xBU4Qt2NRGaYFMytY9mL3gYzDDJCs+JjNkg/F7fzDBBeqTdq04c/KMoGBt+fKNRl1ZSTwA+kbJBJaKRbZs8EScLLQlzMUdg9AqrgXB+TxqcvxWpKKhRHxEFxc1bajU6xkshkaNMzbQouTulTAu1Nvww7zHHS5aBOKS6ZhSSggEhyNiyxuRy2iK+X6ivs1GEdtQA4Glq/xeCU4n8+8C4KckS0qdtQ1PahrvaK8Xj0aTpLqIuGpzrQiKqCktBU2uwg5sxbS552pFU3tCRQJS/AVjKTcdM1MVBjvT7QaJIp4i+5CUj5JinwUhHOxRmGVJxeImrmEgDS4G6mduQZn4PAOYqkYfT3M1MqY1ZaifGnmC7K52grLcaZE2bLnE6Vq1gpuSTQ1sGeMVmGRTV41U5U1C0mYFAjV8L0FQGZIAiNwad9lLakvofScrxneygsuCetGv6/SCFgkFgeXl7wRlUsHCJAUSQXLl2fh+0V2grDBhennDwk+OxJJN6M3nytEoM6dR0nZ9/zrAXZKeoTdQeril7CLu22LCloQn9AJPB1N7/eBuyqimZLIu8cOaf8A6J/dHqenhWBr7M+iInE3fzi8QN/UPHIxBflHW+zzE9B8kQXJPKF+HnRerEERRdCyasLVPaIie8IMbmZExLksrw0D7/VwIMlYjh7QKA5IZd+YGxM1W0VhcWamMMjNgU/CBVxC3EYIVHpD5c3a0AT01JhuVI1CqRhSC8ELSwvBChCjPsYZUlUwJ1EMAniSQBCSYyS8hqFvBMlbbxluzeeLmpUJqEo0lhU1PFiSAK3q/wA3P9SASN7/AHhFszdB86cIEXiAKwJMxDitj8/KBpya9RBoNsvn4vm0RTNPSBJqCoEbxIPQF7fKGoSz4guXQ1A5Q/yzEo0JSpSQ3E9PtAGIWnxEJHiQVDkSBb/kFRaUy1FCgkIBcKb9KgG32qDGntbKpV0fQsuxbYRGnSSVrTU2Brbep24RCSdOEII1BC0nUCahTB6l3fyvwqH2RYpoUhRWE6mIomr6v2lTJYcY2uUYTRL7tSEzLlSgAQoli6ks12ZuEc0YuzTaQAtAEmWxVbUXOqhBIYEN7bc4qkz+KR7j5Uhjmik8CBpNBs1GA2aFM1Nq/SO7EvaTfZ7iJrnb86x7jsetJTpLUfj84rQQCAeBvWrFojjf0/7Ya7dAqijGS+8TrUPGGrx6+8LJt2hoD4T5fOFOc4pMpGtfwu1nJNTSvL2jmz4r90R4S8M1vZObqTNT/wDXTq9PlBiiXY9WePnXZ/tgEzGlpLGlXcv8uDvThG7xc8mUFoFWBuOBfzAhE5QjsZK5GMzCcVTFq3c2hxk50qRGcmEhXEv9YbzllKCRQgOCSBYUqdqRwS+aP5Paqsc6+n/DWZjmgRLJQUlVAxNBxdqsItwON0yQqctGqrkWuSAPJo+Y4XEPOKFpWog0BW4D1LN6vGly6QiavUSybBI6kV/No9GMbltnz7dRtI1eU45czVMNE2SjlsS+8NhjaOfOE3eJSlgWYPTYCFONzgJPxjVpJapFGvFPatIS3Lst7SYjUEqSdyB9R840ErFoSyaCgPB3SktzofaMVjZ2oISWDkkbEuDDLFkhphICUISsvQMQkAudg4ibdP8AJZK4/g1yMQ5uI9OJextGFn56EkKc6NOqnkfWPcL2hVNlpUkEFTeEkUJapY2b5GHjQjXk3CppNXimasxg5naJaEFaiGCyxBDBOwv4izcq8jBYz3QpOtQ8VQoAuoaQ9DvqNBxLCkHTNZqUY5JLak04mhOw5P0ijP8AEhGGmKSavpSrbxFQBfkGc2rCHE4tphUxAKgKh7lh5GjNxEX5rmKR4NOoDukkXDuaH0BfiYPHW0Dz2KMJNCJKwCHDKJLOqr+/Bm6w2mZgAXdmAY+XSlIzuGkaR4CQlBdRvpeukNe+9meL5kzWSJR1AVVpLkANYXNXr94MpVG6DGO+xj/43LKwnS51agXoAB87fgg8YgKJYu1HrenGMktHjSoULv7Bx6w0w09SVMXJVcD2L+ZjmjL30x5RdWhpLnUeKcTNCgIhNLB2vA9fWt4q0TtnyqZOQUk6ACKDxGvl/MX4aQFAHe7PTpA07B38XtDLBShoPEH5RWVJFY/c+kdiJerCLSpII7wuGBBNDZma0VZNnhXO7rR3blnlrUnp4SSNtmg3sP8A+0V/uUfaEeRoH9Ynhq+d44W9soknbNBnmNokJdQMtZfnVy52pwgfviQpRZg4FQzser2/mA88SyJO2pKg9aDWQWa97cotymRqlkBSiAqxZrUNnikbtbBceP3/AJPVKB8RYGWCXFy9QDxdvIPA2Axa1/EAQBegb0vUxLMsEUE+JgoeI8Q9jy5RdlchnBI4iKzdyT6JQdJlsuW4b8vGM/6lkp7hO3jUQP8AiB8zGxRiE95pBGoCxLbx87/6hZiJ09KUhu7TpV/uJL/SLKcXKkCn2KMnxDTEKsyhH1b+uJleFi7p2YfCQeNXNN4w+PytKcBKmaQCgg6uOo1SW60i/sziXl6X8XHgHt7Rz50pxtFsT4yWhphpZMx+Fev4YPxpoxANbXfwq23FoXJcLfYe38fWBsRiCrWoGrFvYRwrG5ST8I9LLmUYOHl/wLpM4rnTFnw6XYBmokhNdqt+XY9mZ5SsqUoslyWpu19w1fKF2FlvKmsSFlQJ6aklvUcI8lzxLR/cIAIoAS43sxLbWah4iO2S56R59cVb8mhHermhMuYsOkusEsNLXSCNbhhW2k9Ioz5a8OsIMkziqWfHVi7AjSkVbfqLQlzxU1KpekksAyEP4Sq4b9RqHLbNsY0OVYlcsIXiJoTM+EJSxYvYkXVZ9hGWKXar+/cnzilT7FYzTUkGidPgDEsQRUuSfO94czcevEYaeghSHTLQNSaEBYJIs40pFox2df2pk1AIZMxwOLuRazOPQRfl2ZTikan0nwlZH6lfCTxA+8UljbWjRkvJosxzAyJSSgylEoKdLXALF6mpY/5rCjB5skSgEygF6qMq4aoNHb2Lmt4txGMXJkJlkIMxYmJUPiBf9V9mDfzCbJMM7zF0lIckatOo7JdibttGjDivcBz5fKarKcOozFS5ywEqNQC4c7jVXSLe/OCMRLVKIE4ElfhMw07t1EJCasfCnVt8Q6xkps8CcJhmsBUaALvblbrWNFLzGZPkTZoRKUJRSplBSiKgaikLBCQ9DajQVjldtgc41VGvxUn+x3iFiYQr9pTQgvqD3B01cjxRn5GNLsog6lAlql3fjb86LU53OSpMtcwaW+MAKA4MKsNvKHMiZOKR3c1Kk3oph6fSJSyOOq0Osfmxnn2Xa8OSqXMCFgFSmCTsQxAchgkAufaMdhcpMqekyVEnUkMTsaKrG2TmU7QEqmKNCFJNb3FaNCSdhFhTu6TQH6cjE55JN66GxqO0w/G5coBOpJTQFL/MGOwUtMx1awSKAcGhnLz4plJlLQFywkJOqppw4F/nGHzbLdOJeVqEpbrQo0LOxAbcH6cY3FS2Jy8I0OMzCWjwqd9qU9RC1Wa/t+0DqwWoBSphUlPD4gRtzgaYJKvg1BmcneMt92CkjOKNxz6QVg5lxVhsfOKZkkpJK6EX6j/EQyZSpq2ZWhxqUH8Llhsa7NvHU9oZ6PqPYFX9iYOB+gMJcrLYyn7/AOGhh2JxSZMiaZqtAJYFVNVG8L/F5RRgcO89KpZLqmOnUNIbVfSfEfNo45rY0XdheYIdOHBcsJtv94+94JyqYlNfCoA1ILsd329IHzPL5Y0CZMCmJJCnKakkMlI0jzFeMAT8P/VSlhMzSlMzQwSopIa9GPl+FHnVUuvqBYvqN8+xkuYgiWDq3tt53P1jN5fitbkGalgwJ0t9eXpFCciOGSZvfo0fCSy7mzpYH/EBYLChIWqRiNSzUhmB8mp5Q3NTWmHhXZTgcEZi1LMxQmBThx1uHgOV2eK5k0qV4gVLJoU0dRo1eh4xGZk84r8bkk2SQS78IdZfgpplzxLPiBTLNWYVJPNyG9Yo58dxkMkn2gDFS0KlGUZimLeGhAKSNtt67vF0jCIwvds/jDurgSydutecCYrLZshSVziCLOC5bZwIdY3s/PxOlav7cpISkBZLtc+EOq5N2vAlJVuWgx1tLZdmE3QE/wBozHcEAnrZMTRLQSghPdFTgi1rOdv5gTHp7hEtPeGY6quBQDz8W9DGpwWUhR1Icy3f9JALWDkdN7Rz8qSS8hlbuTKZmWSpOHGpRKlkpSRQJ5umhDUasUTcAnwlRlKZynQxchrnbav3jQLwktaCiYn4b3cdAIzOaSZslLhBQlmBod7bkRRp9kYT1Rmc1kLlzVFnCy7MCH3vUM+zQgkrXLnalKSSDYqBAB5E+0afNcwIlBZqqoFOMYRbPHZ6dtx2Lko3na/J098FpKNMyXLUpnICy4UEqWkKIGkbk1hLPzAJStCFhSQQpOoOxBSCk6ndOnf/AE0a8aDDYxM6SUJqRJSeinUCnmPh6vzjAqmbj5RSKbWxLp0jUZTggqR3yxVIWttTa0gUKj8SE3SC4KqAfuCXMMWqaoFavCbJHwp4AAUHCD+zGM1rUlaiQsEEknU5dzqu8U43JVIOnUGe5p0vDPT2BW9IhjpUtKUkEsxtWoHCgY+Gt7w57E4uSO9TOQ6VSyErqdFDUpHxh9LjgDeM3ipatRBfw3cW/KR5g8TpPKo9afUwWkwNNdmpxi9DypkoakKKXZnHIpufnEcJgV6gvDrHi4qCWbrRo8w8wkS91hPi1A2NqkVLE+QEG4iXJppnhJsUqA860YeRjnyvZTH0NJOYTZSkielBBDakqB8qG9iBSohinEBSQxoWPXhGWzDMO5SHlakqrqJBSQOdS/pAWA7ShA0qSdP6WYkcq+kR+HJq0gujX4yYwAAvWkIJmKK0KAIC7per/wCl/wBJ4Fj9hZ/a1IrLSSoEEamAccW+kKMLmS9RWahSio9SSacOkMsUqsMWuiKZqt1KqXIc35iHWDx4NALcAYBxISVa0hwqhH7Sd7+fWJ4TEEGgYClG5RVpSXQH7SnOE6FBL6lKDt149dof5HhhJZMpJSqYwKlqBA8gaq4O1zGLm40maqZckluXD2aDsq7QKlrSSNYBs9nv9L8BBnibhRo5Wp2fSF4ElaEoSFKCQ6qCmwL7O9OULcLi9WM7snTpVoccH08L3ht2GzQ4jv5h4pCRZkgFn5/cxncxlFE9WIApKVqJfbUTprvSnlHDGFOpF5TtuugztNg58vUuYJE+Wn9R1y1gcDoLHqb8oy2A7TBAVpw9Cof/ADL0ubAgC9C1djF3aLtkucFywkaTutj5gCj34wpwuWqUHWwCgwdmTQ6elT7x1RxRUfeifKT8mkn9pVTcPMliWlqFQSS1C5rUghhUmE2XdpESnaQkq3Oov5O4izBSlIlmUQ6lApsQz+GrcjCTMcvVJUymL1BFv8xoY4O4jZJPTG+N7aTFAiWhMskNqHiPyHyhbl3aGdKca1KCrh+Fq3ieX5KZx+LSnZRF+Lcd94Nm5ImTUkLdxUM1tgb3rFEsUVxon7mwrLc2UorKj3SkgFyCTXcvUC+2+9oN7Q57MlLSmb3U4LQFJmFJBKS9HSQHBfb5xnc5WZi9SA+kVU4AHKnB2hp2ex0udLGHnlquldDpNAaEMpJ3BGw4PEpY4Kpta/gqpN+29ggz0KIPcgtb+4sCnI8h7xpMu7XrL91LUahx4jVuR69TtCjNMgnyiShCBLKmC0FACntQlwS1mFrCE0/ETpC0qBKVMwNyOIHDyh3ixzSa/Ym5yWmfVsvzdZUQtKpZSxL1obMzv6/YB/8AmJGLSuWAs3rRizsfwcIwmK7UT5spKVL+Guo0KhwJu3SCuzmXT50xCSVykKJsQk9KkekS+FJJuTFajftDDIA8CgCQoiv8wtm9nkGafGUpuPDqc7i7gc69DDvMcOJKilS1qCSR4jqUSCQP9u9236Q2UnDqkiahJmKSyVpWyNPA+EuoPTbzhYylH3LorcXFRfdiDLMP3S9II0KJAUCLKvXa1ixjP4zJxKIM+Y1STpZZVazFnPAkEcI1uYLM4aQyEpL6UBvM8S35xLxfZtEyVLXr/ujwlKUFSmNaqZqVceTmHhlknbBNR41owmDxElEwKCZiQCyQavzJ2P3pD3tLPeTLUhLEkpJoKpqD1rBc3sLOPikoUutvC4NwQlJdrh2ArHmY5aRKMqeFSlhQV4gQRTgWJcgQ8mpSjJGhJQhJNiPLSNCtRq5c362inLMD3gUoMNAeu54W5H2htgMJJYp8RS51MAlydhyaCZWXYdCtaVTEy2OtINwLh+dvygc0m0UUHKCl4RNEqWqUJsyapGmyUp1EjZ3oP1CM3mE9IUCkPUHxNajOE8vnB2b5tKmAJlpUhIIZ2PKrcopwsrCrBC1K1fusOrV4b8YfHGts5pycnYrxGPWtkklhQJFgDs0TkyAQNRYEiu4HT6fKJSsGJkwIQHJdnLU+lI6dhVIVoUNJHMGK2ukLsDWllHaLsOpqext1j2fKo4PKOlnTvU8tofwAulqLMOPn94MkrbfygNKqU4wZKD7H0+kJQGN+zsyVIlsvBa8SokCZNTqQgbFKSWJ9Ou0R7VFaygKbUlLlmF3a1mCfnAHZ3NZ0teqVNUNNTqOr0CnDvbdzDLMMf/VFU5RK5g+J/wBQAFPLbzhXY0a5bGv/AE3xIRIxJU2kFPAWffkGjKdpM1Kps1OshBslJBCnY/pLWalnjspwpmhcoq0Ar1E7UBoeTmFs/DJSVAKBIJHod4SMVzbH2gHVXpGhyjF60rSqoZrcem94zqhVm3grDpUFASySpXDa/r+NFckU0CMmtGok4pJSjUSTxpccT5iA8yxUpa0S1/Ak36igJ4VhQucuWSFDxGtenK8AzMSSXO99uQ6RKGHd2PkyXqjc4aYkqZIomiW978m9Itx+E1Ajd3Bu1wOoAJNeEY7JMxEuZ4ydLN0/Hhn2qz1ExKUySW3NRQfz8om8MuaSMprsNxeVoEmYoupWlVSd2JdgzdIyEidoU4HSrV4/WDxni+5Wg6XICX3IN+Vg3nCp6uzjnHVjg4p8icpJ9DOfmKpiAkkuC/sXPWAl2dqO3nHsoihI/lm4wxzLFIUhSQ/xakkCgLFwfyjQa4ukhXvbA8uxQRNSpaQpINQeH1/iH/aTCFxOlkqkrD0sjy2T8qiMmFUhngsfORLUiWo6DcXbnS0acXaaAG4SeN2NY1nZ+fK0TEqmaFtqLh3Sm9KVDHeMfla9CpcxSAUaqGoBINXcG1HA5WeNJnGcKlqUEsFJKWUE+IhQCiNxcxLKm1SNHTHqUyyNSVuAQ4IY7w5w00AOluPpQ/SPnC8yUtaFEgsRYafVgH6xs8DPcA3GpvK5jllFx7Gls0Mks5uTUmCjNlz093PGtL+EuQUnfSoW6GhaFk7EaU+VHhFjscvD92wDKOkl2L8efpvDRvwIlZHtnkQwQE6ToXIWpiCVBQUQSxTskgGoOxtGfwmPM1JKtIJNQkBI6gCg8t4Zdqs+M6SJSgEjU5Du5Ap0NTGFQVAllEVpwikYKcTqjkljl7v9DTOsrMoImUaY+lLvSlWFhUV5wBKLXItTer/5ghWImEDUygAwsWF6EilS5hXOmEv8otBOqZKUlegzC4pUtZIYuK9OXCOzLEBa9TEUZuln4wNJmkKSWdrUfy5xLELJWoqDE7cOTQ/H3WLyfGi/DlR6XPQVeIT76uMWST4dIdya9Bb3+UO//D0qlMEgKCanib1MJKai9hhBysSYdbQywc2po42f+IXpllJYisG4Y8YbsmyOBXLlyyo1Up2B/K7RLD4tEkAOCo8C7E78h7wHmGOUVAB9KU6QOTAH1b3gSTKGpD0q8BK1bHrdDDHzDLWGNFFy27fyfeAsbNSpeqps+1g1IsnT9epxZRAf284DXNDVSI0UNJkVttHYcq1DQajesQQSaCLsupNTqFHA9S0O+hF2NsBJm4gFBlKW1ApKSWPUCPU9jsWpx3ekcVkI9jX2jaT887qSVIZ5dNGwoR9jGQwPaPET5w1zTrUpnKiEgHkKACOeMpU3FFH7tMT5tkk3DKCZqWeoUKpVxYjhuLwKZ1NI0s/7R8yHjfdpMfImyP6ebM/voUgJADh/EFObWNuQjFYvLlSz8vOK48vJKxJRBkgWDE+kSAKyEj0YAe3zMVlXqIuTzoLNWvGsUAj0YIv4fERUgfjmLMbNeXLSAQzqVzUSz9WDRHDrYjlu/G3N4tl4QzZiU6wkKLAlyz/ztzhU3ezNAgQO5tdd+gr8xDPCtJlOpnmM3EpYuBtduVDAuIwZBTKB/UqrNRwnV/2kxbnKgsS1JBSkDSkH9o+Fv+IHm8F7FTosy/ESkoCpkozgCU6CooA1JqoFNXt7QRmitau9apYKHMAAW4gAvvWAEA91LSHckrPmwT7JJ8xDBWEmUOk6SEhTbK2pxLN6wsqMrPEgkUvuaHh6fz66Neb92iWkhSjo1OGF7UJ3A94zWInTJNk0NypNB5+8X4jNgpRcuNKatuB0pv7xLhy7GbNRI7TSVy2We7Wn4e8oFX/a9HoeED43HS5mD1LXK79M4FKEqclJ+LmbJrakYnMyVKASKNEZkqYkggUABLEEbXal4ZYY9gTZps8pIQpgdSmqHbTtyNfaM4l32IvFU3MJhQE6iUAuEmwNbeRj3ATmU6klQbbnzhoQ4RKznzlbJ4crWoIADnwiKsRIMtRQqigWP+Yf4ZMoHvQwUkEhJJJJanOEGJWoqJV8W/8APDpAhK2CcVFGj7JpTVWl1gFTmrAU9ST7R3a4hakFIrpcnzYP5vEeyk4MpPIDyJP8RTmSNUw3YMkBuQ36uYl/lbDXsL+zkoJBWfI7j7QbmKNMx2oqvFjT7e8UYPAqSl0lw1udw3GGomhSfFUi46dLQk37rDHR7OkJCE6g5B4Dh72hGuTpUdNUmohvjcUAEuza6jkQYXjE92SgMWNIOHktizd9ijOVgTtaAwcMLuRvXcx7i8QqfP1TCAwF1CietiavFyxQGxFdoHOC1fpfmYsmkg00weZLBUdK61JN3Jr5fxAk0FJDl4dIwAu4FHo3ERROysX1erQymvIHFsCSUbQLiJlWEGDCBBaYpuQghGUylnwzSOShWNyits3CXQ2lapsvUkOFprxBZjTrGUIXKWRZSaGNFgsKuQCBMDcRtxpwNPSBs8lpmoE5NSDpWQKHgeot5wuOSTrwwyg+w3JMreX3pTrVpKmVRybAEFyYAzDNDMLAANTSAw32j3BdoFoQEJQCbOa0HAGkXYLs5OnF0pLKq5oIXcW3k/YLhF04didSyq19/wAEXSkXo/Vo2mB7DTAPERzap9avDXLMvlSaokalgvqW5biGsInL1UP07Nwrs+cyMIoEOkFLl9+tobSMAsF0II6B7b15tH0aUhEwk/02lfEBIrxqwhj3CEJKimiQ9vx455erbfQa4ny/DYbXPUvSQAkJCWsdIK/MEq81RbiMklhKlkDQgAlJ4mw5OWDXvZiY6XmHe4mYoCmqw3BJevUmvThD/GYIKwRoXCtVeNqtyMdEptSRKrMjiUf3EqAHjSk8uDttD/Cy9eHnpsdAUOqFBVOekKieTZbLmhOtwUgMB9Y9yomViAlQoCUnZwxHyMCU03+DR6MwJatJdRZnIY0v+ecRxuUFEpKiCCqoBFxxBN/5EfSp+XSwlQQlISQEszHxln9+sBduMNqkavD4VA+SvDTzYwuP1NySDJaPnuXJDOQ9W/PeHXcA4OewGpRlpZn/AFBXyBpyiOW4BgSWZVn5XN+caTLsCkS1hQBBIuAagf8A6+cdU58E5EltpGSTkkrSLgs5SS9eVqWj0yEJdgoeVPpeNFnGD7tGsHdylgA1gyqEVajtaM3OxgmOBQjj8+cQjJzVnTpEUoHFvavlFM2QCCaNd/y/8x6MKf3AnkAfrXrE9RDBYBa+3yh/wKzxKRKkEpI1KUHY2ao82+cUYaSqbqckqceI8Ku/O0UqkOaCl2/Lw2wuJIQUAMWYKtXn94LdddsKpvYVKlSZI8Sg/NiT5EQDjs1dYUkMQ4cbjb/ELkytRcmvE1MWhAbZuXONHGltuxZzvSVBM/MgoNprZ+MVSlQPMlsXApBEpJsYskl0RlsPnqZnHnz+8L1YmpJ1EcNTUAO+1W940S8tmqSaUPPzdvKK5HZ1xUHoz+ddvvHKssEuzoaZkMRLJIcm1H4O/wB4vVhS1VKuKxrpvZ12ZJDBnar26WguR2Vl01OfnGfqYg40YdeXqUfiJP8AqrEpeXzn8KNe3hf6sY+gyuz8pIDADev59Ia4bDAMwb2iUvWVpIbij5xIyabTvELSDTxJVv0oGvUiD8PkkxMsy0DUld3KSz0L6SRt7R9EAcHVTaKO6AHhYciHr6WiT9U2tqhoujDZd2WSlu8WHvpYerxsMFgglIG3Db0F4Cx+TpmN4lJVurUa8maFWJkYmWlWjEOE10lnYdYWUvivchlJxVI20xQlp1egdg/y/wAQJis7ly06lAtsxBfow34x83mZpPU2pZUXpWx5EMxHtA07GTLKJPm8UXpfqyVn0HE9oELlrVKUZawKFSXctsxPSMTnHafFzAJZWkBmLBip+JqxalIowaZkxkpCme4/LwxldmSarUmXw1Eel4rGGPH2B2K8jkqQolQoU0qDbpUebR9ASpakJlpQkpUjxFVAHJGx5Ri81wCcMU6JneEg6iCPCzNQOQLxtsknibIlrBBDEPUOQa3rCeolaU0ZKnQbIw3dgJToJ4At1d60ELM8w+mchaW0qBSf+NvY35QbInzpba5aX+IEK50NW2iOeFUxGoJCVBQUw9DHHCclk2UcEo6DJkzUEHYhJPp9xCntGp5EwXDA9GUn7QXgpwXKQgnSoA0JAKqmidzxhfnGIlGSuWJiStYDAEKsxqxpFYxayJk7XFgGFl+BALUJbm2l/b5Q9wEvwAcSVDkKD0hPlxUQElKks7Okg1b1h+vEBEsJVsH5x3ept49eWQxansGzzJUz9NVBSbaCGDvxFukYvtFlaZKtIm6lX0sQUsLu/ACHOc9pgRolahWqrHyPzMZaZidRq54ncvxPlE/TxnHt6LSdlUt0gcPc+paJFNQH+v50iJSFEvbYmOkS1Cjahsabx0OgInJlhntzEXBbGofb5faIlIS/5+CJpmgBlA9bfKF2MVTsODUBv5iIwwHnxgxK0V0qj0qSadAx/OsHkwOKAlnz8/v+UicmkWeRdzWv5SJpks4LUNjDpiNG7kYU7EOw2483ghCPX0jo6PF7Z1y0tFZUx41j1M4EhIFesdHQ5PsvwslVagClGCvQm0HycIN6i9qx0dHO5PlQ7VKyzEJSE2sHB8qXPOFK1R0dAhJtFOKsGM8kswgPOsApaaL0pY08i5o0dHR049OyU+jD4mVpLQPwtHR0emiIxwubzpQ0oWw4MOUdMK5viWp+DknnvHR0CSSdoMTS9nZUgJ/9IEpBJKk6iejlhB87GpKkhIUAObNxZqR0dHHJXJ2N5BsZncuWrwSytVCVTCLbUqxeKT2kmzHl93LAIPHrHR0Ux4oVdG77E8js6udVUx9NCokkgECgG99zGzyjs3Kw48IdX7t/XbpHR0JmySurEPc58GhXI/T7xkM97RIWDK0r1OHVRm2Yb+326OjqwbxJP+7I/rEyJIU5c+ce/wBOHA949joZs6K0SmYZhU0EVIvSxjyOjCkkyPiJN+TseVaCLkyy7OKcrsHMdHRrMed27Em9PSL0Yejg8rcq/wAGOjoDbCgj+mCWN3L/AC+sWzcGl9Wxjo6BFuwU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4" name="AutoShape 6" descr="data:image/jpeg;base64,/9j/4AAQSkZJRgABAQAAAQABAAD/2wCEAAkGBxQTEhUUExQVFhUXGBsXGRcYGBsYHxocGx8aHxocHBwYHiggGBslHBwYITEhJSkrLi4uGB8zODMsNygtLisBCgoKDg0OGxAQGywmICQsLCwsLCwsLCwsLCwsLCwsLCw0LCwsLCwsLCwsLCwsLCwsLCwsLCwsLCwsLCwsLCwsLP/AABEIAMYA/gMBIgACEQEDEQH/xAAcAAACAwEBAQEAAAAAAAAAAAAEBQIDBgABBwj/xAA+EAABAgQEAwYFAwMDAgcAAAABAhEAAyExBAUSQVFhcQYTIoGRoTKxwdHwQlLhFCPxYnKCB6IVFjM0Q2Pi/8QAGgEAAwEBAQEAAAAAAAAAAAAAAQIDAAQFBv/EACsRAAICAgIBAgUEAwEAAAAAAAABAhEDIRIxQQQiEzJRYXFCgbHwQ5HBI//aAAwDAQACEQMRAD8Axis1bb1LfSDsNP1aSLEcXjJZgXUSd2Py+0aLJx4EHk0cE4JK0dKd2j65hk/20NbQn5CLHqGhdMzEyMJKmBIUWQCDwN/Ow84ZYGcmYlKw4cPX6+ccjgKafABpaekEQPlxeWnz+ZgmPZxNcEjnktnhEcRE9MRaKKSFoqnr0pJ4B/SMTiZ5WrU9zGg7TYlaEAIA0qopR24CMu3EmFcjVYdg6HzvGgwU1xQ7v+e8ZaUjgSOhMNsGFAUL8m+0c83ex0qNOBHrQPgZpUmoYil3tBQQIsp6BR4Ex40T0gREiNyGo5o5o5IiUHmgUQaPWieikeaYzmDiQaOiZRFamEBTDxOePHiomJhYg8mCiTRzxB47VG5GomVRzxXHqTA5h4k3iOqIKMcI3I3E9JiC49UYqVNhJZKQUj8vTVEo9OGzDexc/jQ8yMf20wkw6CrUUU0pc12/Gh7lHwBucc2X5S0Ns3OdEnAy2d2Qacr/AHieHmKTKwhSWLtfmaVvR4IKknCydR0hgCWBYPpsaGhtFUsJ0S0FlBKqFIIBBNCxqlXqOZiHGzfY+k5eppaX3NIK0woyWaVAcq1/LQ7IEdcJOtE2Q084gpLRaUiK5yaFmdqPx2flFVKhGjP9pcegJMqpWQCwFg7hz5RljMDsWHnF+aIWZijNLqFC3KwA4QGEijcWrDXYEHYdaX+IQ4wMwCM9LmljQUPtDHDVUzBgphCNIfZr8GsM28GJTGcw+oBKpZIV+0lweUaOWaAmlIRPQEjgBEVKEQUuITOMI5Mei4kRYiBUmCJZhFKw0WRwEegxxMVQrK1qaKFmkWTFh4rJeHTAVNHkTpHjwXIx4I4qjlKgaZO4ROUg0X64kSGhVi8bpB47Rn5mYTJhOodRt/PnCVJ7DaXZpMXmKQDpIJBFjQ1G4i9GOQwrXhGPm6uj8BBWClkmphXyQdM0syfwgdM4klrf4/mAykiIKVG2wqj4BKkaHZQqCPk+8NsomgAbmoic6WHoPSIoll3aFlLkiqjRv5mHMzCS0BnKaPR2U7ecD4jUlEkKToCVcXd7g0oaH7wxyOeO4luWZJcmzOXg6ZhklgpNizHlbpELYhrMgk+B9vt7w1MKclxQ7sA3cwxMwR0Y5riK47LI8LRDUI5S4LmCjH9oQBPX5H2hOAKdT9I7t12glyJynBUWFB7V239Ipy3EJmoEx6FiwuDuFGwirzRtRAoOnILSm9N/vB8gMqn7hAiln9KUkcLf9zfSLZOLR+p0m9aj1FIY2h7lTOmHC8UkLTL3UCW5Bq+8IJGKSkaiQAKvwG5/OEIOx+YrnY9Slqc6FCuwo1NrO0c2bLwkoryWxYecZS+hup01jFUyeCLRPEqG8Bu8MpCUES51YOlTBCx4NkGBRmGFUVzFx4FR6TFExCrvOUclQ4RNSjFK1+UZtmSLCqK1zAA9m3gTG49MsEk14PGQzXMpqyVJUoA0Z7+XCNFSaMaDMM/QiifF6j5xBGJKqxl8Bhw3iqo1bhD7DFusFpI3YZOkhQcloqTIAtHFXOLAXhHJhUUQTJBe0XIkjaPQya7xBU4Qt2NRGaYFMytY9mL3gYzDDJCs+JjNkg/F7fzDBBeqTdq04c/KMoGBt+fKNRl1ZSTwA+kbJBJaKRbZs8EScLLQlzMUdg9AqrgXB+TxqcvxWpKKhRHxEFxc1bajU6xkshkaNMzbQouTulTAu1Nvww7zHHS5aBOKS6ZhSSggEhyNiyxuRy2iK+X6ivs1GEdtQA4Glq/xeCU4n8+8C4KckS0qdtQ1PahrvaK8Xj0aTpLqIuGpzrQiKqCktBU2uwg5sxbS552pFU3tCRQJS/AVjKTcdM1MVBjvT7QaJIp4i+5CUj5JinwUhHOxRmGVJxeImrmEgDS4G6mduQZn4PAOYqkYfT3M1MqY1ZaifGnmC7K52grLcaZE2bLnE6Vq1gpuSTQ1sGeMVmGRTV41U5U1C0mYFAjV8L0FQGZIAiNwad9lLakvofScrxneygsuCetGv6/SCFgkFgeXl7wRlUsHCJAUSQXLl2fh+0V2grDBhennDwk+OxJJN6M3nytEoM6dR0nZ9/zrAXZKeoTdQeril7CLu22LCloQn9AJPB1N7/eBuyqimZLIu8cOaf8A6J/dHqenhWBr7M+iInE3fzi8QN/UPHIxBflHW+zzE9B8kQXJPKF+HnRerEERRdCyasLVPaIie8IMbmZExLksrw0D7/VwIMlYjh7QKA5IZd+YGxM1W0VhcWamMMjNgU/CBVxC3EYIVHpD5c3a0AT01JhuVI1CqRhSC8ELSwvBChCjPsYZUlUwJ1EMAniSQBCSYyS8hqFvBMlbbxluzeeLmpUJqEo0lhU1PFiSAK3q/wA3P9SASN7/AHhFszdB86cIEXiAKwJMxDitj8/KBpya9RBoNsvn4vm0RTNPSBJqCoEbxIPQF7fKGoSz4guXQ1A5Q/yzEo0JSpSQ3E9PtAGIWnxEJHiQVDkSBb/kFRaUy1FCgkIBcKb9KgG32qDGntbKpV0fQsuxbYRGnSSVrTU2Brbep24RCSdOEII1BC0nUCahTB6l3fyvwqH2RYpoUhRWE6mIomr6v2lTJYcY2uUYTRL7tSEzLlSgAQoli6ks12ZuEc0YuzTaQAtAEmWxVbUXOqhBIYEN7bc4qkz+KR7j5Uhjmik8CBpNBs1GA2aFM1Nq/SO7EvaTfZ7iJrnb86x7jsetJTpLUfj84rQQCAeBvWrFojjf0/7Ya7dAqijGS+8TrUPGGrx6+8LJt2hoD4T5fOFOc4pMpGtfwu1nJNTSvL2jmz4r90R4S8M1vZObqTNT/wDXTq9PlBiiXY9WePnXZ/tgEzGlpLGlXcv8uDvThG7xc8mUFoFWBuOBfzAhE5QjsZK5GMzCcVTFq3c2hxk50qRGcmEhXEv9YbzllKCRQgOCSBYUqdqRwS+aP5Paqsc6+n/DWZjmgRLJQUlVAxNBxdqsItwON0yQqctGqrkWuSAPJo+Y4XEPOKFpWog0BW4D1LN6vGly6QiavUSybBI6kV/No9GMbltnz7dRtI1eU45czVMNE2SjlsS+8NhjaOfOE3eJSlgWYPTYCFONzgJPxjVpJapFGvFPatIS3Lst7SYjUEqSdyB9R840ErFoSyaCgPB3SktzofaMVjZ2oISWDkkbEuDDLFkhphICUISsvQMQkAudg4ibdP8AJZK4/g1yMQ5uI9OJextGFn56EkKc6NOqnkfWPcL2hVNlpUkEFTeEkUJapY2b5GHjQjXk3CppNXimasxg5naJaEFaiGCyxBDBOwv4izcq8jBYz3QpOtQ8VQoAuoaQ9DvqNBxLCkHTNZqUY5JLak04mhOw5P0ijP8AEhGGmKSavpSrbxFQBfkGc2rCHE4tphUxAKgKh7lh5GjNxEX5rmKR4NOoDukkXDuaH0BfiYPHW0Dz2KMJNCJKwCHDKJLOqr+/Bm6w2mZgAXdmAY+XSlIzuGkaR4CQlBdRvpeukNe+9meL5kzWSJR1AVVpLkANYXNXr94MpVG6DGO+xj/43LKwnS51agXoAB87fgg8YgKJYu1HrenGMktHjSoULv7Bx6w0w09SVMXJVcD2L+ZjmjL30x5RdWhpLnUeKcTNCgIhNLB2vA9fWt4q0TtnyqZOQUk6ACKDxGvl/MX4aQFAHe7PTpA07B38XtDLBShoPEH5RWVJFY/c+kdiJerCLSpII7wuGBBNDZma0VZNnhXO7rR3blnlrUnp4SSNtmg3sP8A+0V/uUfaEeRoH9Ynhq+d44W9soknbNBnmNokJdQMtZfnVy52pwgfviQpRZg4FQzser2/mA88SyJO2pKg9aDWQWa97cotymRqlkBSiAqxZrUNnikbtbBceP3/AJPVKB8RYGWCXFy9QDxdvIPA2Axa1/EAQBegb0vUxLMsEUE+JgoeI8Q9jy5RdlchnBI4iKzdyT6JQdJlsuW4b8vGM/6lkp7hO3jUQP8AiB8zGxRiE95pBGoCxLbx87/6hZiJ09KUhu7TpV/uJL/SLKcXKkCn2KMnxDTEKsyhH1b+uJleFi7p2YfCQeNXNN4w+PytKcBKmaQCgg6uOo1SW60i/sziXl6X8XHgHt7Rz50pxtFsT4yWhphpZMx+Fev4YPxpoxANbXfwq23FoXJcLfYe38fWBsRiCrWoGrFvYRwrG5ST8I9LLmUYOHl/wLpM4rnTFnw6XYBmokhNdqt+XY9mZ5SsqUoslyWpu19w1fKF2FlvKmsSFlQJ6aklvUcI8lzxLR/cIAIoAS43sxLbWah4iO2S56R59cVb8mhHermhMuYsOkusEsNLXSCNbhhW2k9Ioz5a8OsIMkziqWfHVi7AjSkVbfqLQlzxU1KpekksAyEP4Sq4b9RqHLbNsY0OVYlcsIXiJoTM+EJSxYvYkXVZ9hGWKXar+/cnzilT7FYzTUkGidPgDEsQRUuSfO94czcevEYaeghSHTLQNSaEBYJIs40pFox2df2pk1AIZMxwOLuRazOPQRfl2ZTikan0nwlZH6lfCTxA+8UljbWjRkvJosxzAyJSSgylEoKdLXALF6mpY/5rCjB5skSgEygF6qMq4aoNHb2Lmt4txGMXJkJlkIMxYmJUPiBf9V9mDfzCbJMM7zF0lIckatOo7JdibttGjDivcBz5fKarKcOozFS5ywEqNQC4c7jVXSLe/OCMRLVKIE4ElfhMw07t1EJCasfCnVt8Q6xkps8CcJhmsBUaALvblbrWNFLzGZPkTZoRKUJRSplBSiKgaikLBCQ9DajQVjldtgc41VGvxUn+x3iFiYQr9pTQgvqD3B01cjxRn5GNLsog6lAlql3fjb86LU53OSpMtcwaW+MAKA4MKsNvKHMiZOKR3c1Kk3oph6fSJSyOOq0Osfmxnn2Xa8OSqXMCFgFSmCTsQxAchgkAufaMdhcpMqekyVEnUkMTsaKrG2TmU7QEqmKNCFJNb3FaNCSdhFhTu6TQH6cjE55JN66GxqO0w/G5coBOpJTQFL/MGOwUtMx1awSKAcGhnLz4plJlLQFywkJOqppw4F/nGHzbLdOJeVqEpbrQo0LOxAbcH6cY3FS2Jy8I0OMzCWjwqd9qU9RC1Wa/t+0DqwWoBSphUlPD4gRtzgaYJKvg1BmcneMt92CkjOKNxz6QVg5lxVhsfOKZkkpJK6EX6j/EQyZSpq2ZWhxqUH8Llhsa7NvHU9oZ6PqPYFX9iYOB+gMJcrLYyn7/AOGhh2JxSZMiaZqtAJYFVNVG8L/F5RRgcO89KpZLqmOnUNIbVfSfEfNo45rY0XdheYIdOHBcsJtv94+94JyqYlNfCoA1ILsd329IHzPL5Y0CZMCmJJCnKakkMlI0jzFeMAT8P/VSlhMzSlMzQwSopIa9GPl+FHnVUuvqBYvqN8+xkuYgiWDq3tt53P1jN5fitbkGalgwJ0t9eXpFCciOGSZvfo0fCSy7mzpYH/EBYLChIWqRiNSzUhmB8mp5Q3NTWmHhXZTgcEZi1LMxQmBThx1uHgOV2eK5k0qV4gVLJoU0dRo1eh4xGZk84r8bkk2SQS78IdZfgpplzxLPiBTLNWYVJPNyG9Yo58dxkMkn2gDFS0KlGUZimLeGhAKSNtt67vF0jCIwvds/jDurgSydutecCYrLZshSVziCLOC5bZwIdY3s/PxOlav7cpISkBZLtc+EOq5N2vAlJVuWgx1tLZdmE3QE/wBozHcEAnrZMTRLQSghPdFTgi1rOdv5gTHp7hEtPeGY6quBQDz8W9DGpwWUhR1Icy3f9JALWDkdN7Rz8qSS8hlbuTKZmWSpOHGpRKlkpSRQJ5umhDUasUTcAnwlRlKZynQxchrnbav3jQLwktaCiYn4b3cdAIzOaSZslLhBQlmBod7bkRRp9kYT1Rmc1kLlzVFnCy7MCH3vUM+zQgkrXLnalKSSDYqBAB5E+0afNcwIlBZqqoFOMYRbPHZ6dtx2Lko3na/J098FpKNMyXLUpnICy4UEqWkKIGkbk1hLPzAJStCFhSQQpOoOxBSCk6ndOnf/AE0a8aDDYxM6SUJqRJSeinUCnmPh6vzjAqmbj5RSKbWxLp0jUZTggqR3yxVIWttTa0gUKj8SE3SC4KqAfuCXMMWqaoFavCbJHwp4AAUHCD+zGM1rUlaiQsEEknU5dzqu8U43JVIOnUGe5p0vDPT2BW9IhjpUtKUkEsxtWoHCgY+Gt7w57E4uSO9TOQ6VSyErqdFDUpHxh9LjgDeM3ipatRBfw3cW/KR5g8TpPKo9afUwWkwNNdmpxi9DypkoakKKXZnHIpufnEcJgV6gvDrHi4qCWbrRo8w8wkS91hPi1A2NqkVLE+QEG4iXJppnhJsUqA860YeRjnyvZTH0NJOYTZSkielBBDakqB8qG9iBSohinEBSQxoWPXhGWzDMO5SHlakqrqJBSQOdS/pAWA7ShA0qSdP6WYkcq+kR+HJq0gujX4yYwAAvWkIJmKK0KAIC7per/wCl/wBJ4Fj9hZ/a1IrLSSoEEamAccW+kKMLmS9RWahSio9SSacOkMsUqsMWuiKZqt1KqXIc35iHWDx4NALcAYBxISVa0hwqhH7Sd7+fWJ4TEEGgYClG5RVpSXQH7SnOE6FBL6lKDt149dof5HhhJZMpJSqYwKlqBA8gaq4O1zGLm40maqZckluXD2aDsq7QKlrSSNYBs9nv9L8BBnibhRo5Wp2fSF4ElaEoSFKCQ6qCmwL7O9OULcLi9WM7snTpVoccH08L3ht2GzQ4jv5h4pCRZkgFn5/cxncxlFE9WIApKVqJfbUTprvSnlHDGFOpF5TtuugztNg58vUuYJE+Wn9R1y1gcDoLHqb8oy2A7TBAVpw9Cof/ADL0ubAgC9C1djF3aLtkucFywkaTutj5gCj34wpwuWqUHWwCgwdmTQ6elT7x1RxRUfeifKT8mkn9pVTcPMliWlqFQSS1C5rUghhUmE2XdpESnaQkq3Oov5O4izBSlIlmUQ6lApsQz+GrcjCTMcvVJUymL1BFv8xoY4O4jZJPTG+N7aTFAiWhMskNqHiPyHyhbl3aGdKca1KCrh+Fq3ieX5KZx+LSnZRF+Lcd94Nm5ImTUkLdxUM1tgb3rFEsUVxon7mwrLc2UorKj3SkgFyCTXcvUC+2+9oN7Q57MlLSmb3U4LQFJmFJBKS9HSQHBfb5xnc5WZi9SA+kVU4AHKnB2hp2ex0udLGHnlquldDpNAaEMpJ3BGw4PEpY4Kpta/gqpN+29ggz0KIPcgtb+4sCnI8h7xpMu7XrL91LUahx4jVuR69TtCjNMgnyiShCBLKmC0FACntQlwS1mFrCE0/ETpC0qBKVMwNyOIHDyh3ixzSa/Ym5yWmfVsvzdZUQtKpZSxL1obMzv6/YB/8AmJGLSuWAs3rRizsfwcIwmK7UT5spKVL+Guo0KhwJu3SCuzmXT50xCSVykKJsQk9KkekS+FJJuTFajftDDIA8CgCQoiv8wtm9nkGafGUpuPDqc7i7gc69DDvMcOJKilS1qCSR4jqUSCQP9u9236Q2UnDqkiahJmKSyVpWyNPA+EuoPTbzhYylH3LorcXFRfdiDLMP3S9II0KJAUCLKvXa1ixjP4zJxKIM+Y1STpZZVazFnPAkEcI1uYLM4aQyEpL6UBvM8S35xLxfZtEyVLXr/ujwlKUFSmNaqZqVceTmHhlknbBNR41owmDxElEwKCZiQCyQavzJ2P3pD3tLPeTLUhLEkpJoKpqD1rBc3sLOPikoUutvC4NwQlJdrh2ArHmY5aRKMqeFSlhQV4gQRTgWJcgQ8mpSjJGhJQhJNiPLSNCtRq5c362inLMD3gUoMNAeu54W5H2htgMJJYp8RS51MAlydhyaCZWXYdCtaVTEy2OtINwLh+dvygc0m0UUHKCl4RNEqWqUJsyapGmyUp1EjZ3oP1CM3mE9IUCkPUHxNajOE8vnB2b5tKmAJlpUhIIZ2PKrcopwsrCrBC1K1fusOrV4b8YfHGts5pycnYrxGPWtkklhQJFgDs0TkyAQNRYEiu4HT6fKJSsGJkwIQHJdnLU+lI6dhVIVoUNJHMGK2ukLsDWllHaLsOpqext1j2fKo4PKOlnTvU8tofwAulqLMOPn94MkrbfygNKqU4wZKD7H0+kJQGN+zsyVIlsvBa8SokCZNTqQgbFKSWJ9Ou0R7VFaygKbUlLlmF3a1mCfnAHZ3NZ0teqVNUNNTqOr0CnDvbdzDLMMf/VFU5RK5g+J/wBQAFPLbzhXY0a5bGv/AE3xIRIxJU2kFPAWffkGjKdpM1Kps1OshBslJBCnY/pLWalnjspwpmhcoq0Ar1E7UBoeTmFs/DJSVAKBIJHod4SMVzbH2gHVXpGhyjF60rSqoZrcem94zqhVm3grDpUFASySpXDa/r+NFckU0CMmtGok4pJSjUSTxpccT5iA8yxUpa0S1/Ak36igJ4VhQucuWSFDxGtenK8AzMSSXO99uQ6RKGHd2PkyXqjc4aYkqZIomiW978m9Itx+E1Ajd3Bu1wOoAJNeEY7JMxEuZ4ydLN0/Hhn2qz1ExKUySW3NRQfz8om8MuaSMprsNxeVoEmYoupWlVSd2JdgzdIyEidoU4HSrV4/WDxni+5Wg6XICX3IN+Vg3nCp6uzjnHVjg4p8icpJ9DOfmKpiAkkuC/sXPWAl2dqO3nHsoihI/lm4wxzLFIUhSQ/xakkCgLFwfyjQa4ukhXvbA8uxQRNSpaQpINQeH1/iH/aTCFxOlkqkrD0sjy2T8qiMmFUhngsfORLUiWo6DcXbnS0acXaaAG4SeN2NY1nZ+fK0TEqmaFtqLh3Sm9KVDHeMfla9CpcxSAUaqGoBINXcG1HA5WeNJnGcKlqUEsFJKWUE+IhQCiNxcxLKm1SNHTHqUyyNSVuAQ4IY7w5w00AOluPpQ/SPnC8yUtaFEgsRYafVgH6xs8DPcA3GpvK5jllFx7Gls0Mks5uTUmCjNlz093PGtL+EuQUnfSoW6GhaFk7EaU+VHhFjscvD92wDKOkl2L8efpvDRvwIlZHtnkQwQE6ToXIWpiCVBQUQSxTskgGoOxtGfwmPM1JKtIJNQkBI6gCg8t4Zdqs+M6SJSgEjU5Du5Ap0NTGFQVAllEVpwikYKcTqjkljl7v9DTOsrMoImUaY+lLvSlWFhUV5wBKLXItTer/5ghWImEDUygAwsWF6EilS5hXOmEv8otBOqZKUlegzC4pUtZIYuK9OXCOzLEBa9TEUZuln4wNJmkKSWdrUfy5xLELJWoqDE7cOTQ/H3WLyfGi/DlR6XPQVeIT76uMWST4dIdya9Bb3+UO//D0qlMEgKCanib1MJKai9hhBysSYdbQywc2po42f+IXpllJYisG4Y8YbsmyOBXLlyyo1Up2B/K7RLD4tEkAOCo8C7E78h7wHmGOUVAB9KU6QOTAH1b3gSTKGpD0q8BK1bHrdDDHzDLWGNFFy27fyfeAsbNSpeqps+1g1IsnT9epxZRAf284DXNDVSI0UNJkVttHYcq1DQajesQQSaCLsupNTqFHA9S0O+hF2NsBJm4gFBlKW1ApKSWPUCPU9jsWpx3ekcVkI9jX2jaT887qSVIZ5dNGwoR9jGQwPaPET5w1zTrUpnKiEgHkKACOeMpU3FFH7tMT5tkk3DKCZqWeoUKpVxYjhuLwKZ1NI0s/7R8yHjfdpMfImyP6ebM/voUgJADh/EFObWNuQjFYvLlSz8vOK48vJKxJRBkgWDE+kSAKyEj0YAe3zMVlXqIuTzoLNWvGsUAj0YIv4fERUgfjmLMbNeXLSAQzqVzUSz9WDRHDrYjlu/G3N4tl4QzZiU6wkKLAlyz/ztzhU3ezNAgQO5tdd+gr8xDPCtJlOpnmM3EpYuBtduVDAuIwZBTKB/UqrNRwnV/2kxbnKgsS1JBSkDSkH9o+Fv+IHm8F7FTosy/ESkoCpkozgCU6CooA1JqoFNXt7QRmitau9apYKHMAAW4gAvvWAEA91LSHckrPmwT7JJ8xDBWEmUOk6SEhTbK2pxLN6wsqMrPEgkUvuaHh6fz66Neb92iWkhSjo1OGF7UJ3A94zWInTJNk0NypNB5+8X4jNgpRcuNKatuB0pv7xLhy7GbNRI7TSVy2We7Wn4e8oFX/a9HoeED43HS5mD1LXK79M4FKEqclJ+LmbJrakYnMyVKASKNEZkqYkggUABLEEbXal4ZYY9gTZps8pIQpgdSmqHbTtyNfaM4l32IvFU3MJhQE6iUAuEmwNbeRj3ATmU6klQbbnzhoQ4RKznzlbJ4crWoIADnwiKsRIMtRQqigWP+Yf4ZMoHvQwUkEhJJJJanOEGJWoqJV8W/8APDpAhK2CcVFGj7JpTVWl1gFTmrAU9ST7R3a4hakFIrpcnzYP5vEeyk4MpPIDyJP8RTmSNUw3YMkBuQ36uYl/lbDXsL+zkoJBWfI7j7QbmKNMx2oqvFjT7e8UYPAqSl0lw1udw3GGomhSfFUi46dLQk37rDHR7OkJCE6g5B4Dh72hGuTpUdNUmohvjcUAEuza6jkQYXjE92SgMWNIOHktizd9ijOVgTtaAwcMLuRvXcx7i8QqfP1TCAwF1CietiavFyxQGxFdoHOC1fpfmYsmkg00weZLBUdK61JN3Jr5fxAk0FJDl4dIwAu4FHo3ERROysX1erQymvIHFsCSUbQLiJlWEGDCBBaYpuQghGUylnwzSOShWNyits3CXQ2lapsvUkOFprxBZjTrGUIXKWRZSaGNFgsKuQCBMDcRtxpwNPSBs8lpmoE5NSDpWQKHgeot5wuOSTrwwyg+w3JMreX3pTrVpKmVRybAEFyYAzDNDMLAANTSAw32j3BdoFoQEJQCbOa0HAGkXYLs5OnF0pLKq5oIXcW3k/YLhF04didSyq19/wAEXSkXo/Vo2mB7DTAPERzap9avDXLMvlSaokalgvqW5biGsInL1UP07Nwrs+cyMIoEOkFLl9+tobSMAsF0II6B7b15tH0aUhEwk/02lfEBIrxqwhj3CEJKimiQ9vx455erbfQa4ny/DYbXPUvSQAkJCWsdIK/MEq81RbiMklhKlkDQgAlJ4mw5OWDXvZiY6XmHe4mYoCmqw3BJevUmvThD/GYIKwRoXCtVeNqtyMdEptSRKrMjiUf3EqAHjSk8uDttD/Cy9eHnpsdAUOqFBVOekKieTZbLmhOtwUgMB9Y9yomViAlQoCUnZwxHyMCU03+DR6MwJatJdRZnIY0v+ecRxuUFEpKiCCqoBFxxBN/5EfSp+XSwlQQlISQEszHxln9+sBduMNqkavD4VA+SvDTzYwuP1NySDJaPnuXJDOQ9W/PeHXcA4OewGpRlpZn/AFBXyBpyiOW4BgSWZVn5XN+caTLsCkS1hQBBIuAagf8A6+cdU58E5EltpGSTkkrSLgs5SS9eVqWj0yEJdgoeVPpeNFnGD7tGsHdylgA1gyqEVajtaM3OxgmOBQjj8+cQjJzVnTpEUoHFvavlFM2QCCaNd/y/8x6MKf3AnkAfrXrE9RDBYBa+3yh/wKzxKRKkEpI1KUHY2ao82+cUYaSqbqckqceI8Ku/O0UqkOaCl2/Lw2wuJIQUAMWYKtXn94LdddsKpvYVKlSZI8Sg/NiT5EQDjs1dYUkMQ4cbjb/ELkytRcmvE1MWhAbZuXONHGltuxZzvSVBM/MgoNprZ+MVSlQPMlsXApBEpJsYskl0RlsPnqZnHnz+8L1YmpJ1EcNTUAO+1W940S8tmqSaUPPzdvKK5HZ1xUHoz+ddvvHKssEuzoaZkMRLJIcm1H4O/wB4vVhS1VKuKxrpvZ12ZJDBnar26WguR2Vl01OfnGfqYg40YdeXqUfiJP8AqrEpeXzn8KNe3hf6sY+gyuz8pIDADev59Ia4bDAMwb2iUvWVpIbij5xIyabTvELSDTxJVv0oGvUiD8PkkxMsy0DUld3KSz0L6SRt7R9EAcHVTaKO6AHhYciHr6WiT9U2tqhoujDZd2WSlu8WHvpYerxsMFgglIG3Db0F4Cx+TpmN4lJVurUa8maFWJkYmWlWjEOE10lnYdYWUvivchlJxVI20xQlp1egdg/y/wAQJis7ly06lAtsxBfow34x83mZpPU2pZUXpWx5EMxHtA07GTLKJPm8UXpfqyVn0HE9oELlrVKUZawKFSXctsxPSMTnHafFzAJZWkBmLBip+JqxalIowaZkxkpCme4/LwxldmSarUmXw1Eel4rGGPH2B2K8jkqQolQoU0qDbpUebR9ASpakJlpQkpUjxFVAHJGx5Ri81wCcMU6JneEg6iCPCzNQOQLxtsknibIlrBBDEPUOQa3rCeolaU0ZKnQbIw3dgJToJ4At1d60ELM8w+mchaW0qBSf+NvY35QbInzpba5aX+IEK50NW2iOeFUxGoJCVBQUw9DHHCclk2UcEo6DJkzUEHYhJPp9xCntGp5EwXDA9GUn7QXgpwXKQgnSoA0JAKqmidzxhfnGIlGSuWJiStYDAEKsxqxpFYxayJk7XFgGFl+BALUJbm2l/b5Q9wEvwAcSVDkKD0hPlxUQElKks7Okg1b1h+vEBEsJVsH5x3ept49eWQxansGzzJUz9NVBSbaCGDvxFukYvtFlaZKtIm6lX0sQUsLu/ACHOc9pgRolahWqrHyPzMZaZidRq54ncvxPlE/TxnHt6LSdlUt0gcPc+paJFNQH+v50iJSFEvbYmOkS1Cjahsabx0OgInJlhntzEXBbGofb5faIlIS/5+CJpmgBlA9bfKF2MVTsODUBv5iIwwHnxgxK0V0qj0qSadAx/OsHkwOKAlnz8/v+UicmkWeRdzWv5SJpks4LUNjDpiNG7kYU7EOw2483ghCPX0jo6PF7Z1y0tFZUx41j1M4EhIFesdHQ5PsvwslVagClGCvQm0HycIN6i9qx0dHO5PlQ7VKyzEJSE2sHB8qXPOFK1R0dAhJtFOKsGM8kswgPOsApaaL0pY08i5o0dHR049OyU+jD4mVpLQPwtHR0emiIxwubzpQ0oWw4MOUdMK5viWp+DknnvHR0CSSdoMTS9nZUgJ/9IEpBJKk6iejlhB87GpKkhIUAObNxZqR0dHHJXJ2N5BsZncuWrwSytVCVTCLbUqxeKT2kmzHl93LAIPHrHR0Ux4oVdG77E8js6udVUx9NCokkgECgG99zGzyjs3Kw48IdX7t/XbpHR0JmySurEPc58GhXI/T7xkM97RIWDK0r1OHVRm2Yb+326OjqwbxJP+7I/rEyJIU5c+ce/wBOHA949joZs6K0SmYZhU0EVIvSxjyOjCkkyPiJN+TseVaCLkyy7OKcrsHMdHRrMed27Em9PSL0Yejg8rcq/wAGOjoDbCgj+mCWN3L/AC+sWzcGl9Wxjo6BFuwU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8376" name="AutoShape 8" descr="data:image/jpeg;base64,/9j/4AAQSkZJRgABAQAAAQABAAD/2wCEAAkGBxQTEhUUExQVFhUXGBsXGRcYGBsYHxocGx8aHxocHBwYHiggGBslHBwYITEhJSkrLi4uGB8zODMsNygtLisBCgoKDg0OGxAQGywmICQsLCwsLCwsLCwsLCwsLCwsLCw0LCwsLCwsLCwsLCwsLCwsLCwsLCwsLCwsLCwsLCwsLP/AABEIAMYA/gMBIgACEQEDEQH/xAAcAAACAwEBAQEAAAAAAAAAAAAEBQIDBgABBwj/xAA+EAABAgQEAwYFAwMDAgcAAAABAhEAAyExBAUSQVFhcQYTIoGRoTKxwdHwQlLhFCPxYnKCB6IVFjM0Q2Pi/8QAGgEAAwEBAQEAAAAAAAAAAAAAAQIDAAQFBv/EACsRAAICAgIBAgUEAwEAAAAAAAABAhEDIRIxQQQiEzJRYXFCgbHwQ5HBI//aAAwDAQACEQMRAD8Axis1bb1LfSDsNP1aSLEcXjJZgXUSd2Py+0aLJx4EHk0cE4JK0dKd2j65hk/20NbQn5CLHqGhdMzEyMJKmBIUWQCDwN/Ow84ZYGcmYlKw4cPX6+ccjgKafABpaekEQPlxeWnz+ZgmPZxNcEjnktnhEcRE9MRaKKSFoqnr0pJ4B/SMTiZ5WrU9zGg7TYlaEAIA0qopR24CMu3EmFcjVYdg6HzvGgwU1xQ7v+e8ZaUjgSOhMNsGFAUL8m+0c83ex0qNOBHrQPgZpUmoYil3tBQQIsp6BR4Ex40T0gREiNyGo5o5o5IiUHmgUQaPWieikeaYzmDiQaOiZRFamEBTDxOePHiomJhYg8mCiTRzxB47VG5GomVRzxXHqTA5h4k3iOqIKMcI3I3E9JiC49UYqVNhJZKQUj8vTVEo9OGzDexc/jQ8yMf20wkw6CrUUU0pc12/Gh7lHwBucc2X5S0Ns3OdEnAy2d2Qacr/AHieHmKTKwhSWLtfmaVvR4IKknCydR0hgCWBYPpsaGhtFUsJ0S0FlBKqFIIBBNCxqlXqOZiHGzfY+k5eppaX3NIK0woyWaVAcq1/LQ7IEdcJOtE2Q084gpLRaUiK5yaFmdqPx2flFVKhGjP9pcegJMqpWQCwFg7hz5RljMDsWHnF+aIWZijNLqFC3KwA4QGEijcWrDXYEHYdaX+IQ4wMwCM9LmljQUPtDHDVUzBgphCNIfZr8GsM28GJTGcw+oBKpZIV+0lweUaOWaAmlIRPQEjgBEVKEQUuITOMI5Mei4kRYiBUmCJZhFKw0WRwEegxxMVQrK1qaKFmkWTFh4rJeHTAVNHkTpHjwXIx4I4qjlKgaZO4ROUg0X64kSGhVi8bpB47Rn5mYTJhOodRt/PnCVJ7DaXZpMXmKQDpIJBFjQ1G4i9GOQwrXhGPm6uj8BBWClkmphXyQdM0syfwgdM4klrf4/mAykiIKVG2wqj4BKkaHZQqCPk+8NsomgAbmoic6WHoPSIoll3aFlLkiqjRv5mHMzCS0BnKaPR2U7ecD4jUlEkKToCVcXd7g0oaH7wxyOeO4luWZJcmzOXg6ZhklgpNizHlbpELYhrMgk+B9vt7w1MKclxQ7sA3cwxMwR0Y5riK47LI8LRDUI5S4LmCjH9oQBPX5H2hOAKdT9I7t12glyJynBUWFB7V239Ipy3EJmoEx6FiwuDuFGwirzRtRAoOnILSm9N/vB8gMqn7hAiln9KUkcLf9zfSLZOLR+p0m9aj1FIY2h7lTOmHC8UkLTL3UCW5Bq+8IJGKSkaiQAKvwG5/OEIOx+YrnY9Slqc6FCuwo1NrO0c2bLwkoryWxYecZS+hup01jFUyeCLRPEqG8Bu8MpCUES51YOlTBCx4NkGBRmGFUVzFx4FR6TFExCrvOUclQ4RNSjFK1+UZtmSLCqK1zAA9m3gTG49MsEk14PGQzXMpqyVJUoA0Z7+XCNFSaMaDMM/QiifF6j5xBGJKqxl8Bhw3iqo1bhD7DFusFpI3YZOkhQcloqTIAtHFXOLAXhHJhUUQTJBe0XIkjaPQya7xBU4Qt2NRGaYFMytY9mL3gYzDDJCs+JjNkg/F7fzDBBeqTdq04c/KMoGBt+fKNRl1ZSTwA+kbJBJaKRbZs8EScLLQlzMUdg9AqrgXB+TxqcvxWpKKhRHxEFxc1bajU6xkshkaNMzbQouTulTAu1Nvww7zHHS5aBOKS6ZhSSggEhyNiyxuRy2iK+X6ivs1GEdtQA4Glq/xeCU4n8+8C4KckS0qdtQ1PahrvaK8Xj0aTpLqIuGpzrQiKqCktBU2uwg5sxbS552pFU3tCRQJS/AVjKTcdM1MVBjvT7QaJIp4i+5CUj5JinwUhHOxRmGVJxeImrmEgDS4G6mduQZn4PAOYqkYfT3M1MqY1ZaifGnmC7K52grLcaZE2bLnE6Vq1gpuSTQ1sGeMVmGRTV41U5U1C0mYFAjV8L0FQGZIAiNwad9lLakvofScrxneygsuCetGv6/SCFgkFgeXl7wRlUsHCJAUSQXLl2fh+0V2grDBhennDwk+OxJJN6M3nytEoM6dR0nZ9/zrAXZKeoTdQeril7CLu22LCloQn9AJPB1N7/eBuyqimZLIu8cOaf8A6J/dHqenhWBr7M+iInE3fzi8QN/UPHIxBflHW+zzE9B8kQXJPKF+HnRerEERRdCyasLVPaIie8IMbmZExLksrw0D7/VwIMlYjh7QKA5IZd+YGxM1W0VhcWamMMjNgU/CBVxC3EYIVHpD5c3a0AT01JhuVI1CqRhSC8ELSwvBChCjPsYZUlUwJ1EMAniSQBCSYyS8hqFvBMlbbxluzeeLmpUJqEo0lhU1PFiSAK3q/wA3P9SASN7/AHhFszdB86cIEXiAKwJMxDitj8/KBpya9RBoNsvn4vm0RTNPSBJqCoEbxIPQF7fKGoSz4guXQ1A5Q/yzEo0JSpSQ3E9PtAGIWnxEJHiQVDkSBb/kFRaUy1FCgkIBcKb9KgG32qDGntbKpV0fQsuxbYRGnSSVrTU2Brbep24RCSdOEII1BC0nUCahTB6l3fyvwqH2RYpoUhRWE6mIomr6v2lTJYcY2uUYTRL7tSEzLlSgAQoli6ks12ZuEc0YuzTaQAtAEmWxVbUXOqhBIYEN7bc4qkz+KR7j5Uhjmik8CBpNBs1GA2aFM1Nq/SO7EvaTfZ7iJrnb86x7jsetJTpLUfj84rQQCAeBvWrFojjf0/7Ya7dAqijGS+8TrUPGGrx6+8LJt2hoD4T5fOFOc4pMpGtfwu1nJNTSvL2jmz4r90R4S8M1vZObqTNT/wDXTq9PlBiiXY9WePnXZ/tgEzGlpLGlXcv8uDvThG7xc8mUFoFWBuOBfzAhE5QjsZK5GMzCcVTFq3c2hxk50qRGcmEhXEv9YbzllKCRQgOCSBYUqdqRwS+aP5Paqsc6+n/DWZjmgRLJQUlVAxNBxdqsItwON0yQqctGqrkWuSAPJo+Y4XEPOKFpWog0BW4D1LN6vGly6QiavUSybBI6kV/No9GMbltnz7dRtI1eU45czVMNE2SjlsS+8NhjaOfOE3eJSlgWYPTYCFONzgJPxjVpJapFGvFPatIS3Lst7SYjUEqSdyB9R840ErFoSyaCgPB3SktzofaMVjZ2oISWDkkbEuDDLFkhphICUISsvQMQkAudg4ibdP8AJZK4/g1yMQ5uI9OJextGFn56EkKc6NOqnkfWPcL2hVNlpUkEFTeEkUJapY2b5GHjQjXk3CppNXimasxg5naJaEFaiGCyxBDBOwv4izcq8jBYz3QpOtQ8VQoAuoaQ9DvqNBxLCkHTNZqUY5JLak04mhOw5P0ijP8AEhGGmKSavpSrbxFQBfkGc2rCHE4tphUxAKgKh7lh5GjNxEX5rmKR4NOoDukkXDuaH0BfiYPHW0Dz2KMJNCJKwCHDKJLOqr+/Bm6w2mZgAXdmAY+XSlIzuGkaR4CQlBdRvpeukNe+9meL5kzWSJR1AVVpLkANYXNXr94MpVG6DGO+xj/43LKwnS51agXoAB87fgg8YgKJYu1HrenGMktHjSoULv7Bx6w0w09SVMXJVcD2L+ZjmjL30x5RdWhpLnUeKcTNCgIhNLB2vA9fWt4q0TtnyqZOQUk6ACKDxGvl/MX4aQFAHe7PTpA07B38XtDLBShoPEH5RWVJFY/c+kdiJerCLSpII7wuGBBNDZma0VZNnhXO7rR3blnlrUnp4SSNtmg3sP8A+0V/uUfaEeRoH9Ynhq+d44W9soknbNBnmNokJdQMtZfnVy52pwgfviQpRZg4FQzser2/mA88SyJO2pKg9aDWQWa97cotymRqlkBSiAqxZrUNnikbtbBceP3/AJPVKB8RYGWCXFy9QDxdvIPA2Axa1/EAQBegb0vUxLMsEUE+JgoeI8Q9jy5RdlchnBI4iKzdyT6JQdJlsuW4b8vGM/6lkp7hO3jUQP8AiB8zGxRiE95pBGoCxLbx87/6hZiJ09KUhu7TpV/uJL/SLKcXKkCn2KMnxDTEKsyhH1b+uJleFi7p2YfCQeNXNN4w+PytKcBKmaQCgg6uOo1SW60i/sziXl6X8XHgHt7Rz50pxtFsT4yWhphpZMx+Fev4YPxpoxANbXfwq23FoXJcLfYe38fWBsRiCrWoGrFvYRwrG5ST8I9LLmUYOHl/wLpM4rnTFnw6XYBmokhNdqt+XY9mZ5SsqUoslyWpu19w1fKF2FlvKmsSFlQJ6aklvUcI8lzxLR/cIAIoAS43sxLbWah4iO2S56R59cVb8mhHermhMuYsOkusEsNLXSCNbhhW2k9Ioz5a8OsIMkziqWfHVi7AjSkVbfqLQlzxU1KpekksAyEP4Sq4b9RqHLbNsY0OVYlcsIXiJoTM+EJSxYvYkXVZ9hGWKXar+/cnzilT7FYzTUkGidPgDEsQRUuSfO94czcevEYaeghSHTLQNSaEBYJIs40pFox2df2pk1AIZMxwOLuRazOPQRfl2ZTikan0nwlZH6lfCTxA+8UljbWjRkvJosxzAyJSSgylEoKdLXALF6mpY/5rCjB5skSgEygF6qMq4aoNHb2Lmt4txGMXJkJlkIMxYmJUPiBf9V9mDfzCbJMM7zF0lIckatOo7JdibttGjDivcBz5fKarKcOozFS5ywEqNQC4c7jVXSLe/OCMRLVKIE4ElfhMw07t1EJCasfCnVt8Q6xkps8CcJhmsBUaALvblbrWNFLzGZPkTZoRKUJRSplBSiKgaikLBCQ9DajQVjldtgc41VGvxUn+x3iFiYQr9pTQgvqD3B01cjxRn5GNLsog6lAlql3fjb86LU53OSpMtcwaW+MAKA4MKsNvKHMiZOKR3c1Kk3oph6fSJSyOOq0Osfmxnn2Xa8OSqXMCFgFSmCTsQxAchgkAufaMdhcpMqekyVEnUkMTsaKrG2TmU7QEqmKNCFJNb3FaNCSdhFhTu6TQH6cjE55JN66GxqO0w/G5coBOpJTQFL/MGOwUtMx1awSKAcGhnLz4plJlLQFywkJOqppw4F/nGHzbLdOJeVqEpbrQo0LOxAbcH6cY3FS2Jy8I0OMzCWjwqd9qU9RC1Wa/t+0DqwWoBSphUlPD4gRtzgaYJKvg1BmcneMt92CkjOKNxz6QVg5lxVhsfOKZkkpJK6EX6j/EQyZSpq2ZWhxqUH8Llhsa7NvHU9oZ6PqPYFX9iYOB+gMJcrLYyn7/AOGhh2JxSZMiaZqtAJYFVNVG8L/F5RRgcO89KpZLqmOnUNIbVfSfEfNo45rY0XdheYIdOHBcsJtv94+94JyqYlNfCoA1ILsd329IHzPL5Y0CZMCmJJCnKakkMlI0jzFeMAT8P/VSlhMzSlMzQwSopIa9GPl+FHnVUuvqBYvqN8+xkuYgiWDq3tt53P1jN5fitbkGalgwJ0t9eXpFCciOGSZvfo0fCSy7mzpYH/EBYLChIWqRiNSzUhmB8mp5Q3NTWmHhXZTgcEZi1LMxQmBThx1uHgOV2eK5k0qV4gVLJoU0dRo1eh4xGZk84r8bkk2SQS78IdZfgpplzxLPiBTLNWYVJPNyG9Yo58dxkMkn2gDFS0KlGUZimLeGhAKSNtt67vF0jCIwvds/jDurgSydutecCYrLZshSVziCLOC5bZwIdY3s/PxOlav7cpISkBZLtc+EOq5N2vAlJVuWgx1tLZdmE3QE/wBozHcEAnrZMTRLQSghPdFTgi1rOdv5gTHp7hEtPeGY6quBQDz8W9DGpwWUhR1Icy3f9JALWDkdN7Rz8qSS8hlbuTKZmWSpOHGpRKlkpSRQJ5umhDUasUTcAnwlRlKZynQxchrnbav3jQLwktaCiYn4b3cdAIzOaSZslLhBQlmBod7bkRRp9kYT1Rmc1kLlzVFnCy7MCH3vUM+zQgkrXLnalKSSDYqBAB5E+0afNcwIlBZqqoFOMYRbPHZ6dtx2Lko3na/J098FpKNMyXLUpnICy4UEqWkKIGkbk1hLPzAJStCFhSQQpOoOxBSCk6ndOnf/AE0a8aDDYxM6SUJqRJSeinUCnmPh6vzjAqmbj5RSKbWxLp0jUZTggqR3yxVIWttTa0gUKj8SE3SC4KqAfuCXMMWqaoFavCbJHwp4AAUHCD+zGM1rUlaiQsEEknU5dzqu8U43JVIOnUGe5p0vDPT2BW9IhjpUtKUkEsxtWoHCgY+Gt7w57E4uSO9TOQ6VSyErqdFDUpHxh9LjgDeM3ipatRBfw3cW/KR5g8TpPKo9afUwWkwNNdmpxi9DypkoakKKXZnHIpufnEcJgV6gvDrHi4qCWbrRo8w8wkS91hPi1A2NqkVLE+QEG4iXJppnhJsUqA860YeRjnyvZTH0NJOYTZSkielBBDakqB8qG9iBSohinEBSQxoWPXhGWzDMO5SHlakqrqJBSQOdS/pAWA7ShA0qSdP6WYkcq+kR+HJq0gujX4yYwAAvWkIJmKK0KAIC7per/wCl/wBJ4Fj9hZ/a1IrLSSoEEamAccW+kKMLmS9RWahSio9SSacOkMsUqsMWuiKZqt1KqXIc35iHWDx4NALcAYBxISVa0hwqhH7Sd7+fWJ4TEEGgYClG5RVpSXQH7SnOE6FBL6lKDt149dof5HhhJZMpJSqYwKlqBA8gaq4O1zGLm40maqZckluXD2aDsq7QKlrSSNYBs9nv9L8BBnibhRo5Wp2fSF4ElaEoSFKCQ6qCmwL7O9OULcLi9WM7snTpVoccH08L3ht2GzQ4jv5h4pCRZkgFn5/cxncxlFE9WIApKVqJfbUTprvSnlHDGFOpF5TtuugztNg58vUuYJE+Wn9R1y1gcDoLHqb8oy2A7TBAVpw9Cof/ADL0ubAgC9C1djF3aLtkucFywkaTutj5gCj34wpwuWqUHWwCgwdmTQ6elT7x1RxRUfeifKT8mkn9pVTcPMliWlqFQSS1C5rUghhUmE2XdpESnaQkq3Oov5O4izBSlIlmUQ6lApsQz+GrcjCTMcvVJUymL1BFv8xoY4O4jZJPTG+N7aTFAiWhMskNqHiPyHyhbl3aGdKca1KCrh+Fq3ieX5KZx+LSnZRF+Lcd94Nm5ImTUkLdxUM1tgb3rFEsUVxon7mwrLc2UorKj3SkgFyCTXcvUC+2+9oN7Q57MlLSmb3U4LQFJmFJBKS9HSQHBfb5xnc5WZi9SA+kVU4AHKnB2hp2ex0udLGHnlquldDpNAaEMpJ3BGw4PEpY4Kpta/gqpN+29ggz0KIPcgtb+4sCnI8h7xpMu7XrL91LUahx4jVuR69TtCjNMgnyiShCBLKmC0FACntQlwS1mFrCE0/ETpC0qBKVMwNyOIHDyh3ixzSa/Ym5yWmfVsvzdZUQtKpZSxL1obMzv6/YB/8AmJGLSuWAs3rRizsfwcIwmK7UT5spKVL+Guo0KhwJu3SCuzmXT50xCSVykKJsQk9KkekS+FJJuTFajftDDIA8CgCQoiv8wtm9nkGafGUpuPDqc7i7gc69DDvMcOJKilS1qCSR4jqUSCQP9u9236Q2UnDqkiahJmKSyVpWyNPA+EuoPTbzhYylH3LorcXFRfdiDLMP3S9II0KJAUCLKvXa1ixjP4zJxKIM+Y1STpZZVazFnPAkEcI1uYLM4aQyEpL6UBvM8S35xLxfZtEyVLXr/ujwlKUFSmNaqZqVceTmHhlknbBNR41owmDxElEwKCZiQCyQavzJ2P3pD3tLPeTLUhLEkpJoKpqD1rBc3sLOPikoUutvC4NwQlJdrh2ArHmY5aRKMqeFSlhQV4gQRTgWJcgQ8mpSjJGhJQhJNiPLSNCtRq5c362inLMD3gUoMNAeu54W5H2htgMJJYp8RS51MAlydhyaCZWXYdCtaVTEy2OtINwLh+dvygc0m0UUHKCl4RNEqWqUJsyapGmyUp1EjZ3oP1CM3mE9IUCkPUHxNajOE8vnB2b5tKmAJlpUhIIZ2PKrcopwsrCrBC1K1fusOrV4b8YfHGts5pycnYrxGPWtkklhQJFgDs0TkyAQNRYEiu4HT6fKJSsGJkwIQHJdnLU+lI6dhVIVoUNJHMGK2ukLsDWllHaLsOpqext1j2fKo4PKOlnTvU8tofwAulqLMOPn94MkrbfygNKqU4wZKD7H0+kJQGN+zsyVIlsvBa8SokCZNTqQgbFKSWJ9Ou0R7VFaygKbUlLlmF3a1mCfnAHZ3NZ0teqVNUNNTqOr0CnDvbdzDLMMf/VFU5RK5g+J/wBQAFPLbzhXY0a5bGv/AE3xIRIxJU2kFPAWffkGjKdpM1Kps1OshBslJBCnY/pLWalnjspwpmhcoq0Ar1E7UBoeTmFs/DJSVAKBIJHod4SMVzbH2gHVXpGhyjF60rSqoZrcem94zqhVm3grDpUFASySpXDa/r+NFckU0CMmtGok4pJSjUSTxpccT5iA8yxUpa0S1/Ak36igJ4VhQucuWSFDxGtenK8AzMSSXO99uQ6RKGHd2PkyXqjc4aYkqZIomiW978m9Itx+E1Ajd3Bu1wOoAJNeEY7JMxEuZ4ydLN0/Hhn2qz1ExKUySW3NRQfz8om8MuaSMprsNxeVoEmYoupWlVSd2JdgzdIyEidoU4HSrV4/WDxni+5Wg6XICX3IN+Vg3nCp6uzjnHVjg4p8icpJ9DOfmKpiAkkuC/sXPWAl2dqO3nHsoihI/lm4wxzLFIUhSQ/xakkCgLFwfyjQa4ukhXvbA8uxQRNSpaQpINQeH1/iH/aTCFxOlkqkrD0sjy2T8qiMmFUhngsfORLUiWo6DcXbnS0acXaaAG4SeN2NY1nZ+fK0TEqmaFtqLh3Sm9KVDHeMfla9CpcxSAUaqGoBINXcG1HA5WeNJnGcKlqUEsFJKWUE+IhQCiNxcxLKm1SNHTHqUyyNSVuAQ4IY7w5w00AOluPpQ/SPnC8yUtaFEgsRYafVgH6xs8DPcA3GpvK5jllFx7Gls0Mks5uTUmCjNlz093PGtL+EuQUnfSoW6GhaFk7EaU+VHhFjscvD92wDKOkl2L8efpvDRvwIlZHtnkQwQE6ToXIWpiCVBQUQSxTskgGoOxtGfwmPM1JKtIJNQkBI6gCg8t4Zdqs+M6SJSgEjU5Du5Ap0NTGFQVAllEVpwikYKcTqjkljl7v9DTOsrMoImUaY+lLvSlWFhUV5wBKLXItTer/5ghWImEDUygAwsWF6EilS5hXOmEv8otBOqZKUlegzC4pUtZIYuK9OXCOzLEBa9TEUZuln4wNJmkKSWdrUfy5xLELJWoqDE7cOTQ/H3WLyfGi/DlR6XPQVeIT76uMWST4dIdya9Bb3+UO//D0qlMEgKCanib1MJKai9hhBysSYdbQywc2po42f+IXpllJYisG4Y8YbsmyOBXLlyyo1Up2B/K7RLD4tEkAOCo8C7E78h7wHmGOUVAB9KU6QOTAH1b3gSTKGpD0q8BK1bHrdDDHzDLWGNFFy27fyfeAsbNSpeqps+1g1IsnT9epxZRAf284DXNDVSI0UNJkVttHYcq1DQajesQQSaCLsupNTqFHA9S0O+hF2NsBJm4gFBlKW1ApKSWPUCPU9jsWpx3ekcVkI9jX2jaT887qSVIZ5dNGwoR9jGQwPaPET5w1zTrUpnKiEgHkKACOeMpU3FFH7tMT5tkk3DKCZqWeoUKpVxYjhuLwKZ1NI0s/7R8yHjfdpMfImyP6ebM/voUgJADh/EFObWNuQjFYvLlSz8vOK48vJKxJRBkgWDE+kSAKyEj0YAe3zMVlXqIuTzoLNWvGsUAj0YIv4fERUgfjmLMbNeXLSAQzqVzUSz9WDRHDrYjlu/G3N4tl4QzZiU6wkKLAlyz/ztzhU3ezNAgQO5tdd+gr8xDPCtJlOpnmM3EpYuBtduVDAuIwZBTKB/UqrNRwnV/2kxbnKgsS1JBSkDSkH9o+Fv+IHm8F7FTosy/ESkoCpkozgCU6CooA1JqoFNXt7QRmitau9apYKHMAAW4gAvvWAEA91LSHckrPmwT7JJ8xDBWEmUOk6SEhTbK2pxLN6wsqMrPEgkUvuaHh6fz66Neb92iWkhSjo1OGF7UJ3A94zWInTJNk0NypNB5+8X4jNgpRcuNKatuB0pv7xLhy7GbNRI7TSVy2We7Wn4e8oFX/a9HoeED43HS5mD1LXK79M4FKEqclJ+LmbJrakYnMyVKASKNEZkqYkggUABLEEbXal4ZYY9gTZps8pIQpgdSmqHbTtyNfaM4l32IvFU3MJhQE6iUAuEmwNbeRj3ATmU6klQbbnzhoQ4RKznzlbJ4crWoIADnwiKsRIMtRQqigWP+Yf4ZMoHvQwUkEhJJJJanOEGJWoqJV8W/8APDpAhK2CcVFGj7JpTVWl1gFTmrAU9ST7R3a4hakFIrpcnzYP5vEeyk4MpPIDyJP8RTmSNUw3YMkBuQ36uYl/lbDXsL+zkoJBWfI7j7QbmKNMx2oqvFjT7e8UYPAqSl0lw1udw3GGomhSfFUi46dLQk37rDHR7OkJCE6g5B4Dh72hGuTpUdNUmohvjcUAEuza6jkQYXjE92SgMWNIOHktizd9ijOVgTtaAwcMLuRvXcx7i8QqfP1TCAwF1CietiavFyxQGxFdoHOC1fpfmYsmkg00weZLBUdK61JN3Jr5fxAk0FJDl4dIwAu4FHo3ERROysX1erQymvIHFsCSUbQLiJlWEGDCBBaYpuQghGUylnwzSOShWNyits3CXQ2lapsvUkOFprxBZjTrGUIXKWRZSaGNFgsKuQCBMDcRtxpwNPSBs8lpmoE5NSDpWQKHgeot5wuOSTrwwyg+w3JMreX3pTrVpKmVRybAEFyYAzDNDMLAANTSAw32j3BdoFoQEJQCbOa0HAGkXYLs5OnF0pLKq5oIXcW3k/YLhF04didSyq19/wAEXSkXo/Vo2mB7DTAPERzap9avDXLMvlSaokalgvqW5biGsInL1UP07Nwrs+cyMIoEOkFLl9+tobSMAsF0II6B7b15tH0aUhEwk/02lfEBIrxqwhj3CEJKimiQ9vx455erbfQa4ny/DYbXPUvSQAkJCWsdIK/MEq81RbiMklhKlkDQgAlJ4mw5OWDXvZiY6XmHe4mYoCmqw3BJevUmvThD/GYIKwRoXCtVeNqtyMdEptSRKrMjiUf3EqAHjSk8uDttD/Cy9eHnpsdAUOqFBVOekKieTZbLmhOtwUgMB9Y9yomViAlQoCUnZwxHyMCU03+DR6MwJatJdRZnIY0v+ecRxuUFEpKiCCqoBFxxBN/5EfSp+XSwlQQlISQEszHxln9+sBduMNqkavD4VA+SvDTzYwuP1NySDJaPnuXJDOQ9W/PeHXcA4OewGpRlpZn/AFBXyBpyiOW4BgSWZVn5XN+caTLsCkS1hQBBIuAagf8A6+cdU58E5EltpGSTkkrSLgs5SS9eVqWj0yEJdgoeVPpeNFnGD7tGsHdylgA1gyqEVajtaM3OxgmOBQjj8+cQjJzVnTpEUoHFvavlFM2QCCaNd/y/8x6MKf3AnkAfrXrE9RDBYBa+3yh/wKzxKRKkEpI1KUHY2ao82+cUYaSqbqckqceI8Ku/O0UqkOaCl2/Lw2wuJIQUAMWYKtXn94LdddsKpvYVKlSZI8Sg/NiT5EQDjs1dYUkMQ4cbjb/ELkytRcmvE1MWhAbZuXONHGltuxZzvSVBM/MgoNprZ+MVSlQPMlsXApBEpJsYskl0RlsPnqZnHnz+8L1YmpJ1EcNTUAO+1W940S8tmqSaUPPzdvKK5HZ1xUHoz+ddvvHKssEuzoaZkMRLJIcm1H4O/wB4vVhS1VKuKxrpvZ12ZJDBnar26WguR2Vl01OfnGfqYg40YdeXqUfiJP8AqrEpeXzn8KNe3hf6sY+gyuz8pIDADev59Ia4bDAMwb2iUvWVpIbij5xIyabTvELSDTxJVv0oGvUiD8PkkxMsy0DUld3KSz0L6SRt7R9EAcHVTaKO6AHhYciHr6WiT9U2tqhoujDZd2WSlu8WHvpYerxsMFgglIG3Db0F4Cx+TpmN4lJVurUa8maFWJkYmWlWjEOE10lnYdYWUvivchlJxVI20xQlp1egdg/y/wAQJis7ly06lAtsxBfow34x83mZpPU2pZUXpWx5EMxHtA07GTLKJPm8UXpfqyVn0HE9oELlrVKUZawKFSXctsxPSMTnHafFzAJZWkBmLBip+JqxalIowaZkxkpCme4/LwxldmSarUmXw1Eel4rGGPH2B2K8jkqQolQoU0qDbpUebR9ASpakJlpQkpUjxFVAHJGx5Ri81wCcMU6JneEg6iCPCzNQOQLxtsknibIlrBBDEPUOQa3rCeolaU0ZKnQbIw3dgJToJ4At1d60ELM8w+mchaW0qBSf+NvY35QbInzpba5aX+IEK50NW2iOeFUxGoJCVBQUw9DHHCclk2UcEo6DJkzUEHYhJPp9xCntGp5EwXDA9GUn7QXgpwXKQgnSoA0JAKqmidzxhfnGIlGSuWJiStYDAEKsxqxpFYxayJk7XFgGFl+BALUJbm2l/b5Q9wEvwAcSVDkKD0hPlxUQElKks7Okg1b1h+vEBEsJVsH5x3ept49eWQxansGzzJUz9NVBSbaCGDvxFukYvtFlaZKtIm6lX0sQUsLu/ACHOc9pgRolahWqrHyPzMZaZidRq54ncvxPlE/TxnHt6LSdlUt0gcPc+paJFNQH+v50iJSFEvbYmOkS1Cjahsabx0OgInJlhntzEXBbGofb5faIlIS/5+CJpmgBlA9bfKF2MVTsODUBv5iIwwHnxgxK0V0qj0qSadAx/OsHkwOKAlnz8/v+UicmkWeRdzWv5SJpks4LUNjDpiNG7kYU7EOw2483ghCPX0jo6PF7Z1y0tFZUx41j1M4EhIFesdHQ5PsvwslVagClGCvQm0HycIN6i9qx0dHO5PlQ7VKyzEJSE2sHB8qXPOFK1R0dAhJtFOKsGM8kswgPOsApaaL0pY08i5o0dHR049OyU+jD4mVpLQPwtHR0emiIxwubzpQ0oWw4MOUdMK5viWp+DknnvHR0CSSdoMTS9nZUgJ/9IEpBJKk6iejlhB87GpKkhIUAObNxZqR0dHHJXJ2N5BsZncuWrwSytVCVTCLbUqxeKT2kmzHl93LAIPHrHR0Ux4oVdG77E8js6udVUx9NCokkgECgG99zGzyjs3Kw48IdX7t/XbpHR0JmySurEPc58GhXI/T7xkM97RIWDK0r1OHVRm2Yb+326OjqwbxJP+7I/rEyJIU5c+ce/wBOHA949joZs6K0SmYZhU0EVIvSxjyOjCkkyPiJN+TseVaCLkyy7OKcrsHMdHRrMed27Em9PSL0Yejg8rcq/wAGOjoDbCgj+mCWN3L/AC+sWzcGl9Wxjo6BFuwUj//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8" name="Picture 10" descr="http://i.imgur.com/ZqMUC.jpg"/>
          <p:cNvPicPr>
            <a:picLocks noChangeAspect="1" noChangeArrowheads="1"/>
          </p:cNvPicPr>
          <p:nvPr/>
        </p:nvPicPr>
        <p:blipFill>
          <a:blip r:embed="rId2"/>
          <a:srcRect/>
          <a:stretch>
            <a:fillRect/>
          </a:stretch>
        </p:blipFill>
        <p:spPr bwMode="auto">
          <a:xfrm>
            <a:off x="533400" y="1752600"/>
            <a:ext cx="3733800" cy="2917031"/>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495800" y="678388"/>
            <a:ext cx="39624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Most workers were employed as laborers in workshops whose owner fixed their wages.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But wages did not keep pace with the rise in prices. So the gap between the poor and the rich widened.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Things became worse whenever drought or hail reduced the harvest.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This led to a subsistence crisis, something that occurred frequently in France during the Old Regime.</a:t>
            </a:r>
            <a:endParaRPr lang="en-US" dirty="0" smtClean="0"/>
          </a:p>
        </p:txBody>
      </p:sp>
      <p:pic>
        <p:nvPicPr>
          <p:cNvPr id="57346" name="Picture 2" descr="http://dailyknowledgetree.com/wordpress/wp-content/uploads/french-revolution1.jpg"/>
          <p:cNvPicPr>
            <a:picLocks noChangeAspect="1" noChangeArrowheads="1"/>
          </p:cNvPicPr>
          <p:nvPr/>
        </p:nvPicPr>
        <p:blipFill>
          <a:blip r:embed="rId2"/>
          <a:srcRect/>
          <a:stretch>
            <a:fillRect/>
          </a:stretch>
        </p:blipFill>
        <p:spPr bwMode="auto">
          <a:xfrm>
            <a:off x="1066800" y="1905000"/>
            <a:ext cx="2628900" cy="2428875"/>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764" name="Picture 4"/>
          <p:cNvPicPr>
            <a:picLocks noChangeAspect="1" noChangeArrowheads="1"/>
          </p:cNvPicPr>
          <p:nvPr/>
        </p:nvPicPr>
        <p:blipFill>
          <a:blip r:embed="rId2"/>
          <a:srcRect/>
          <a:stretch>
            <a:fillRect/>
          </a:stretch>
        </p:blipFill>
        <p:spPr bwMode="auto">
          <a:xfrm>
            <a:off x="2743200" y="1066800"/>
            <a:ext cx="3657600" cy="48768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800600" y="741432"/>
            <a:ext cx="3657600" cy="5278368"/>
          </a:xfrm>
          <a:prstGeom prst="rect">
            <a:avLst/>
          </a:prstGeom>
        </p:spPr>
        <p:txBody>
          <a:bodyPr wrap="square">
            <a:spAutoFit/>
          </a:bodyPr>
          <a:lstStyle/>
          <a:p>
            <a:pPr lvl="0" algn="ctr" eaLnBrk="0" fontAlgn="base" hangingPunct="0">
              <a:spcBef>
                <a:spcPct val="0"/>
              </a:spcBef>
              <a:spcAft>
                <a:spcPct val="0"/>
              </a:spcAft>
            </a:pPr>
            <a:r>
              <a:rPr lang="en-US" sz="2000" u="sng" dirty="0" smtClean="0">
                <a:latin typeface="Engravers MT" pitchFamily="18" charset="0"/>
                <a:cs typeface="Calibri" pitchFamily="34" charset="0"/>
              </a:rPr>
              <a:t>French  philosophers</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ideas envisaging a society based on freedom and equal laws and opportunities for all, were put forward by philosophers such as John Locke and Jean Jacques Rousseau.</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In his Two Treatises of Government, Locke sought to refute the doctrine of the divine and absolute right of the monarch.</a:t>
            </a:r>
          </a:p>
        </p:txBody>
      </p:sp>
      <p:pic>
        <p:nvPicPr>
          <p:cNvPr id="56322" name="Picture 2" descr="http://www.memo.fr/Media/REG_FRA_BOU_008_A.jpg"/>
          <p:cNvPicPr>
            <a:picLocks noChangeAspect="1" noChangeArrowheads="1"/>
          </p:cNvPicPr>
          <p:nvPr/>
        </p:nvPicPr>
        <p:blipFill>
          <a:blip r:embed="rId2"/>
          <a:srcRect/>
          <a:stretch>
            <a:fillRect/>
          </a:stretch>
        </p:blipFill>
        <p:spPr bwMode="auto">
          <a:xfrm>
            <a:off x="1066800" y="2133600"/>
            <a:ext cx="2162175" cy="2352675"/>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114800" y="838200"/>
            <a:ext cx="43434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Rousseau carried the idea forward, proposing a form of government based on a social contract between people and their representatives.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In The Spirit of the Laws, Montesquieu proposed a division of power within the government between the legislative, the executive and the judiciary.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This model of government was put into force in the United States of America.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cs typeface="Calibri" pitchFamily="34" charset="0"/>
              </a:rPr>
              <a:t>The ideas of these philosophers were discussed intensively</a:t>
            </a:r>
            <a:endParaRPr lang="en-US" dirty="0" smtClean="0"/>
          </a:p>
        </p:txBody>
      </p:sp>
      <p:pic>
        <p:nvPicPr>
          <p:cNvPr id="55298" name="Picture 2" descr="http://tavernkeepers.com/wp-content/uploads/2013/10/Hw-robespierre-268x300.jpg"/>
          <p:cNvPicPr>
            <a:picLocks noChangeAspect="1" noChangeArrowheads="1"/>
          </p:cNvPicPr>
          <p:nvPr/>
        </p:nvPicPr>
        <p:blipFill>
          <a:blip r:embed="rId2"/>
          <a:srcRect/>
          <a:stretch>
            <a:fillRect/>
          </a:stretch>
        </p:blipFill>
        <p:spPr bwMode="auto">
          <a:xfrm>
            <a:off x="762000" y="1981200"/>
            <a:ext cx="2552700" cy="2857500"/>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sp>
          <p:nvSpPr>
            <p:cNvPr id="13" name="Rectangle 12"/>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rot="19616595">
            <a:off x="574126" y="1584076"/>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events</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0" name="Rectangle 9"/>
          <p:cNvSpPr/>
          <p:nvPr/>
        </p:nvSpPr>
        <p:spPr>
          <a:xfrm rot="2028977">
            <a:off x="334230" y="4305806"/>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events</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1" name="Rectangle 10"/>
          <p:cNvSpPr/>
          <p:nvPr/>
        </p:nvSpPr>
        <p:spPr>
          <a:xfrm rot="2116745">
            <a:off x="4417511" y="1517001"/>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eventS</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4" name="Rectangle 23"/>
          <p:cNvSpPr/>
          <p:nvPr/>
        </p:nvSpPr>
        <p:spPr>
          <a:xfrm rot="19616595">
            <a:off x="4307211" y="4327276"/>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eventS</a:t>
            </a: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5" name="Rectangle 24"/>
          <p:cNvSpPr/>
          <p:nvPr/>
        </p:nvSpPr>
        <p:spPr>
          <a:xfrm>
            <a:off x="2631525" y="2978995"/>
            <a:ext cx="4491263"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events </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p:bldP spid="11"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105400" y="1052185"/>
            <a:ext cx="3352800" cy="4662815"/>
          </a:xfrm>
          <a:prstGeom prst="rect">
            <a:avLst/>
          </a:prstGeom>
        </p:spPr>
        <p:txBody>
          <a:bodyPr wrap="square">
            <a:spAutoFit/>
          </a:bodyPr>
          <a:lstStyle/>
          <a:p>
            <a:pPr algn="ctr">
              <a:lnSpc>
                <a:spcPct val="150000"/>
              </a:lnSpc>
            </a:pPr>
            <a:r>
              <a:rPr lang="en-US" u="sng" dirty="0" smtClean="0">
                <a:latin typeface="Engravers MT" pitchFamily="18" charset="0"/>
                <a:cs typeface="Calibri" pitchFamily="34" charset="0"/>
              </a:rPr>
              <a:t>Increase  in Taxes</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Louis XVI had to increase taxes for reasons you have learnt in the previous section. </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How do you think he could have gone about doing this? </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In France of the Old Regime the monarch did not have the power to impose taxes according to his will alone. </a:t>
            </a:r>
          </a:p>
        </p:txBody>
      </p:sp>
    </p:spTree>
  </p:cSld>
  <p:clrMapOvr>
    <a:masterClrMapping/>
  </p:clrMapOvr>
  <p:transition spd="slow" advClick="0" advTm="5000">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105400" y="1447800"/>
            <a:ext cx="3352800" cy="3416320"/>
          </a:xfrm>
          <a:prstGeom prst="rect">
            <a:avLst/>
          </a:prstGeom>
        </p:spPr>
        <p:txBody>
          <a:bodyPr wrap="square">
            <a:spAutoFit/>
          </a:bodyPr>
          <a:lstStyle/>
          <a:p>
            <a:pPr marL="457200" indent="-457200" algn="just">
              <a:lnSpc>
                <a:spcPct val="150000"/>
              </a:lnSpc>
              <a:buFont typeface="Wingdings" pitchFamily="2" charset="2"/>
              <a:buChar char="Ø"/>
            </a:pPr>
            <a:r>
              <a:rPr lang="en-US" dirty="0" smtClean="0">
                <a:latin typeface="Calibri" pitchFamily="34" charset="0"/>
                <a:cs typeface="Calibri" pitchFamily="34" charset="0"/>
              </a:rPr>
              <a:t>Rather he had to call a meeting of the Estates General which would then pass his proposals for new taxes. </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The last time it was done was in 1614. Some 200 years back. </a:t>
            </a:r>
          </a:p>
        </p:txBody>
      </p:sp>
    </p:spTree>
  </p:cSld>
  <p:clrMapOvr>
    <a:masterClrMapping/>
  </p:clrMapOvr>
  <p:transition spd="slow" advClick="0" advTm="5000">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495800" y="491490"/>
            <a:ext cx="4114800" cy="5909310"/>
          </a:xfrm>
          <a:prstGeom prst="rect">
            <a:avLst/>
          </a:prstGeom>
        </p:spPr>
        <p:txBody>
          <a:bodyPr wrap="square">
            <a:spAutoFit/>
          </a:bodyPr>
          <a:lstStyle/>
          <a:p>
            <a:pPr lvl="0" algn="ctr" fontAlgn="base">
              <a:lnSpc>
                <a:spcPct val="150000"/>
              </a:lnSpc>
              <a:spcBef>
                <a:spcPct val="0"/>
              </a:spcBef>
              <a:spcAft>
                <a:spcPct val="0"/>
              </a:spcAft>
            </a:pPr>
            <a:r>
              <a:rPr lang="en-US" u="sng" dirty="0" smtClean="0">
                <a:latin typeface="Engravers MT" pitchFamily="18" charset="0"/>
                <a:ea typeface="Calibri" pitchFamily="34" charset="0"/>
                <a:cs typeface="Calibri" pitchFamily="34" charset="0"/>
              </a:rPr>
              <a:t>Session of estates General</a:t>
            </a:r>
          </a:p>
          <a:p>
            <a:pPr marL="457200" lvl="0" indent="-457200" algn="just" fontAlgn="base">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 5 May 1789, Louis XVI called together an assembly of the Estates General to pass proposals for new taxes.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 resplendent hall in Versailles was prepared to host the delegates.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first and second estates sent 300 representatives each, who were seated in rows facing each other on two sides, while the 600 members of the third estate had to stand at the back. </a:t>
            </a:r>
            <a:endParaRPr lang="en-US" dirty="0" smtClean="0">
              <a:latin typeface="Calibri" pitchFamily="34" charset="0"/>
              <a:cs typeface="Calibri" pitchFamily="34" charset="0"/>
            </a:endParaRPr>
          </a:p>
        </p:txBody>
      </p:sp>
      <p:pic>
        <p:nvPicPr>
          <p:cNvPr id="6145" name="Picture 1"/>
          <p:cNvPicPr>
            <a:picLocks noChangeAspect="1" noChangeArrowheads="1"/>
          </p:cNvPicPr>
          <p:nvPr/>
        </p:nvPicPr>
        <p:blipFill>
          <a:blip r:embed="rId2" cstate="print"/>
          <a:srcRect/>
          <a:stretch>
            <a:fillRect/>
          </a:stretch>
        </p:blipFill>
        <p:spPr bwMode="auto">
          <a:xfrm>
            <a:off x="533400" y="2286000"/>
            <a:ext cx="3786335" cy="23622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029200" y="865287"/>
            <a:ext cx="34290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third estate was represented by its more prosperous and educated members.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Peasants, artisans and women were denied entry to the assembly.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However, their grievances and demands were listed in some 40,000 letters which the representatives had brought with them. </a:t>
            </a:r>
            <a:endParaRPr lang="en-US" dirty="0" smtClean="0">
              <a:latin typeface="Calibri" pitchFamily="34" charset="0"/>
              <a:cs typeface="Calibri" pitchFamily="34" charset="0"/>
            </a:endParaRPr>
          </a:p>
        </p:txBody>
      </p:sp>
      <p:sp>
        <p:nvSpPr>
          <p:cNvPr id="50178" name="AutoShape 2" descr="data:image/jpeg;base64,/9j/4AAQSkZJRgABAQAAAQABAAD/2wCEAAkGBxQTEhUUExQVFhUWGB0bGRgYGRgbHRwaIRwcHBwcHBgYHCggHCAlHR8YITEhJSksMC4uHB8zODMsNygtLywBCgoKDg0OGxAQGywmHyQsLCwsLDQsLCw0LCwsLCwsLCwsLCwsLCwsLCwsLCwsLCwsLCwsLCwsLCwsLCwsLCwsLP/AABEIAKgBLAMBIgACEQEDEQH/xAAbAAACAwEBAQAAAAAAAAAAAAAEBQIDBgABB//EAEYQAAIBAgQDBQYEAgcHAwUAAAECEQMhAAQSMQVBURMiYXGBBjKRobHRI0LB8FJiFDNygrLh8RUkNJOiwtJTY5IHQ4Pi8v/EABkBAAMBAQEAAAAAAAAAAAAAAAABAgMEBf/EACcRAAICAQQBBAIDAQAAAAAAAAABAhEhAxIxQVEEEyJhFJEycYEj/9oADAMBAAIRAxEAPwD5xTDj8q+un74IrtYa6gH8qXJ8zsMIqTGwwcKe2Bp+SlXgm9WbAQBsMX5Ph9SoCUUmNzb9nFVJJIFr2xqKbFFCLYAepPiMJp8IpZ5MsxI6YlTq8jgjitIq+qIDX8J2MfvngEnAIaZKuPdeytseh5Hy5H/LDGCpAYX5HcHyxnFqQMNOCcRqqSqnuxtAIFxtO2B3HKC08BWa90nTad43PQdfPF/s+pJqPaNLD1IkxawwX/RmqQzMNW4BgWNrYlwhNJrAiCAbf3cTvvLLqsCdDv8Av98sWpNr8v1xXTGLgMakHjARyJjfrtjgB0Hn9MeOvPyH0xyqQQCP0j0xaA+gZHf1OGFY/v1GAKA38zgr9/MYxZUSXs57zeQ+gxq8qcZXgHvN/ZH0GNRljgjwTIYnCbM5bclmuSYULyvzw5pmRgR6GoRJ57A8/EHEslCTN5FWKlkqGJAsn8Ovpv58zg7L+4tiLCx35b4IOVB5tv8AzdI64gqwAPL9MVY0Is5/WLabj9MM8jkwWBamV06SCXY3gGPTC3NCaiD+Zf0xoqOVCmQCNv4cQnkqRcyCdhhdm8mhJJRSdQHe25b4Y6sDMkk+fXwGGQsCd8uoBOmhafyjk0Dc9MSFMBxHZRqYd1VmAARBjzw2FAdB8T59OuPKtOBt8z1w8sYHmVt8PrjP8PH4xgxZOU27oIiMaLNbeo+uEvAVnMHb3PtiWNcGhFMWtiuug0nywQywOXpbFNYd04dEijiNPoW95Pdjab7npgEZYc9c/i7suxPd5/6nGmIEbj4DFLgfxD5fbEtFpiM0R0O6fmXkL7YIr+4fI4PrRHvfTAmY9xvI/TBkEZlB/vP95/rjSgTfGea2aH9s/UYf9sBsTiboo+A0MqCxgmAJmOfTw54M0KKZOqWB2tHzvOCWWtQpjtEamlUgjkGQxcAz4T58hhhmzRZqaKAilYYsBa0k6RYb2E3ttvjVyZKQsyeX1AEe8W06emNE1YTAA7x062JgR0C72B5/5L6L9muilc1CVDQAxWQAttvHzxZSzj0q609B0iPeEatO5uL97UPlid7sqqRHN5UVWH5ZFuguZv4jlvfAOe4OyDUdjtNreuGXC3PeV0sXhGm42Fvlbxw/41wo1F1Vw9NUUEsFJuSAAQOckW8cG5iaTRh/9mNp1Su+0ydumG3s/kJOsskG2mTq3HKNvXFnDOH9oXpippdX0iZgkSB5Tbyg4aez2QSKZ7RCTqLSQNLwRHXFb7jQtmcE+J5EMZPuwAfAW6Yr4aF0vpDABWHe3sOf2w5rkKzgIKsKQV70dDMQYFjgGlSISbAvSZrGbEW5nwxklk16E+Q4cxTtWE01MGDBN9h5/pj2hlu1rBEhAxIWSSBBmJ57R8MOclwn/doNXTUjtCkGQNMraJJk36SMVcC4ANQr5mqaRckhSVDM38QF+5vJ33xo5tSJUY1kqzSslGBUUilV1zBERJmwNwQfiOmJ8Q4TU0ds0tUYayFIYBIHen/XcYjW4ZTNdaFOoz06zgO1oDRqaGIgiJjxBGGPGOFOPw6b9oZjvHT3YkkyYtA35YE3YYoZEsoUnQELGN9TePl+/Mx/0wnylNClN+1WVXvKTJD7aRczPIjwwwytUst/H64dg1QVwgwWY7BR9BhsawcoFbeCZtIO2M7Ty5qSgqBBA1SYJBAuOsYFy1acxTpI2oAk622MKNLHnYAxf83LDVonDPo9LMqAIII5Re3phfxLN91SjgEsI5A94D1vyxmKs0Kv9aIqSUaG0o4EN3djbDDjFWnTpsyBnp21aSe6QweVAuL+O4wOlySl4GdWpUYHVCkzpWdgOfn98GThFxHIU3pKGrsaizZRdm3ZYgtbDpLqPIfTA+AEedaGQ9Cpt/dwypcTAqkF5RgpQ+fI2wp4odvT6LhVm1NXRGoaVVSYgW6c74lK2WavhtXVVdusx5A2waVljvv18BhR7P2aPCMOFNz5/bFdmTPRT8/ifviNZLc/ifvi4jEK/unCEAZnb4f4sJeAr/vB/s4dZnb4f4hhLwL/AIj0/RsJ8mnRpGWNhiFfY+WLKhg4rqGxwzMkoHQY5lBx4x2xzHAMorrY4X1h3T5H6YaVtsAZodw+TfTCY0Zmp/xS/wBs/VcOcxTlsJ63/Er/AG/1XDrNMNVyBjI0PmlHiS05VkFSpS1KhaGKmNWxA1Spidxp9MVVq9SaSvUZQwMrIEyCQsG2wA6m/PYnhWZp1K6AGkPxCGXQdTAFmZi5JBEW2G9tsIuJLV7/AGkg9oXAa5KyWUzzkH54Iy4RTXJLMu6XWRHPTYkWNiN+uJHN1XFOQQBbUQTBNzE7XjAdGoxuSZMWkQd5EHnImcOf6SHIWCIA6cgJ59cDx0CyQ4a1bTBdu5VGlQDvtrv0nfww09peMt2i0Hdm06S6zCsIDrMXkWv422xGgtRI7sg72Fx4QRHLecA1c1RevVL0XqROlkaGgDTF+6etwd4w07ZLwjScPTJmk1VFILjV7xs0EMpN9Pe5jofDC/hdRKr6q60aSwYKIV/KBckmRcGTexvfA+SztJMt2lKkTUCinSVhqBdp1OBFyP8ATwHyFSsK1I010nv66RB0xcsClthPlAwrzka4wazKkUZQOCaqwCI92SSfIwB5g9MZfsqlCu4GoAkkESJHUEbx8sOvaCsFHaUi+oNdmgyo9255bYE4ZniS5rFnkEC+kLtJAHrik6yapNovocbrNV1mowIRrjYQpOx7o6Exzx2eqJDI7a6i0w4JO7FlMCDYaWtygDqcMOHcOprlmNRCe2sZDABBcBiBIBIBIFyIvhRT4d2jU6yye4UsLCoCAgYXgN34LR7o64cnm0ZV0X0KzNVU0w1OiX7tTvCTp/jnciJE/PAZpkNqaoHFSQNJmCLTBA3+3S7nK8UahT7GqikpAVAFIgAXsY3I8cDe0uYqrUpVCNKH3ADs8wDpQ90lY6He2LcG0JNRyDNXZKSk6QRC6Sve66u8lhfr8iMGcEzZYwWKi5kAHYTsV+2FXFeNlwz1SHcuGTcgKAe4Z3BEH08cF8NKKtMtI7Ym0GwkLFx4sfNRiVLaqY21JjDO0m7U0ll2HNY6D+UHaN8e1KhRBVmCxKFRFo5EaY5bYDGbPalk1fiNVAK7qdQNr3/D2HhizO0ezyxVmRaq1NQDONQsIECQTG4m1pxotS+DNpDHhFY1nU1HjQ0JCrMkbC0bAXwanGGIbSzAqTzPjeBhXw7PCmaTqkU3YGTAAI0sqyTPN2J6R0wBlGYPUFOX76inIIDB1tNtgZ9PPBGaeWDXRqKubgr+IS8AnvMCCRyvcbj02ww4BWYlwSYEQJJ69TjI8VzQSuSWRgaYHcbUwemgIDQLSwIv/Ecaj2cqBizDZlB+v3xV3FiI8RNx5j6LimcWZ/ceY+gwMZ2+HXGcOWVJ8E2zZp3Eg7+HOJPSYwwTjWpKjXAUKZ5TN7+Q28sZ3M8PeoYLdnCsSDBsGBuu8aQm/wDFgbjNNqdNTcKQAe8NDGfyr7wHoInA34DFGpp8XqNTVlBJZe7sJaQOZ28fXBlPO95UZpLSRzsBzPzxkssa2Yq06iUxTp01ECRDR0gddhbY4O4KTUqU6pXTBcCTJgjxMm+Jbd0VScbNLntvUf4hjMUCQ7EEghZBF4jVeMaPNnu+q/4hjKqx11NKlzoPdXc+8MD5JjwORnSy0/xVnckgiYMkG+8CMA5/jDNUC0u8w1alU3jSII6XO3h44zXBc69ZqtPSqmDdwCQwJtsNj8IF8T4hXZHRSGVtMEAQSWtckXFhP+WH2N1RpP8AbtQam0FgACVBAIMEn1jkJNueJ5DN1a1FHWCDqtPL8rSecjxsfghq5JaQVqhpprpqpNOxMiGJt4geGDshw0qKyCu+hSokhtYtfaBEEXI5YW3yFoZ5KtVbSHsVIE6pkCJWOv7nDLNDuHyb/DhPw8AQNVhUIA6x3eRiJ+fXDbMt3D5N9MDEZjPn/eP7x/7cD16rhiKglhF1YdBvMX8vniXFakVyfEn/AKVwHlsrUqr2hR11XuT5TY4yZaRjeBL+LUPRTPgfd+hPwHTHua4PWpGi2YLo27KdMhb6SN4mBM9duWD8oqq1Q79wsxhVgC5JM7+fXFKKcxVNLVpLoHB0qQRpn3iQRF45bWxSu2/6B1QFl8m9eVRSxDFgYEjnckgR5/rggUmG4IIse4v/AJY9rUOxRk1ksYXTAEgkMZYzy2AvcYsp0w06W0lYBBRTfqCTcEfri1JEtNKyp9RmQTq37qj4wcSo0lpkFadyRcFrXvt8fpgoZMn/AO4v/LX74muRO3aD/lj74p7WRuAs5T/CKpYIRp3B3UTe4wVVqVqmYVmqAAUzB0za8Ahibkxcm31JTh69myFrsR3tI2mdg2J8P4GSY7YTGkfh8if7Y5/XGN7bZrcZUgpeL0ioVhWYlACTTEFiADIB2nn8sLznhrjQ2nVG0DeN+npiXFOCdk0l7TMimLcx+fz+GF60lVpnvTP9Usz6vjfbCSJU5RZqqudrVB2ZqlVewmWEN3SALEi8b88J+EZx8rUdtZZbhlBIVyTYlQbAAG3PDynl6yJTepmQQbikVWRHUBpEET6HCjPZXUoEgde6b2gfmt/mcJNbuROqCOKe1PaMEZKeowC4FwLmPHc7/wARxl62ddQra+8lTum8g3HLw5eWCm4Sse/sbEL4/wBrFtDhIWDrm4N1tz/m8cVOW5gmkhenFmFai7bp1sBaPymw540nDWrVKbOrLClmVmJ7hVidouTNpn3sJsxwhWYsX9Av/wC2GmTRlpmmWlW0yQCDA5bkf6Yn4p2wVywj3iXExUVFZe+o1kAADXBXuheRuY8eeI8RrVquioxANSp2REAmFgMZ5S2o2xZ/symSGOoEDr/l1wQ5UkEj3SSI2k3JIk3OIjKCRbhKyXY1gyJTqL2TuQylZ0xEkyYJ0joN4wsdcwhQ9+mCS6VSPegmCFnbSBY7jqMO+HU2ZjAs25aekEgg2tzjAGYqitVQJJilqgS0D3e9YFu6BcG2+CM00khSg022D8V4bmKal9TGgriCIgnmYLFo2vtfGz9g81rpjwBHwIxnuJ5pUpvQcCRTpuV1EQCYAudwpVoHMRzwy9lz2DmmoOo2hrAExub7XJ8JxfuJKn2SoN8dGizFIl00xJMiSOQG49DiisFXM6arQTJQC/pEeuMo3tD2tWnMaHapTFiCLq1NoM+8PPGhyQCFW0aiDqkl5Mz/ACwAMKPDop12M+KZGFd5iUKhQbAGxPqsW2mPPCD2kph1phQFKhtJmwCgsD/0L8cNMzXlTpB1MkSdXdnkBov5nfwwqrUKpBAciTvDmxsRdee04T34ocFBp3yM6dRMutBGPaJp0jTGoEiJaNt48zgnKZAoiEMFCa2FMGYDKSATzIk4UUMuEuElpB1MahNuXuCcHnOGDCCTq70v+YR/B02GNaRnwOK7SgPXT/iGEPCFY5g6bWvPTU07YuXPsF06LCIu/Iz/AAYCUsDIW8zcOQd7RpHU88Q42wukdw/gaUcxVao6sDMNtBMltQ5QeeKvaLh9N61J+3VmAunIqNyCsxJ5Y7MUGZWCjQWUqzRUYkHn3tj44gMo2k+7qtDinpYAAiJVRPdJF+uCtvBV7v5EfaKiaqAd1WAaCbCNM8p2IF9r4v8AZnJ1TlDUaspasRBCmNMBZMEXZVBmOZ3nA1XIVWVlFRhq3gNsRB/LzFsMKSxRNPQB3VWwa4E7krb0xMN9UytRQv4h1CmXUVW0jSCABsY5iwI2iMEmpqpT1U/TCbMVKjWA0rbur2gHj+WBPliwZypcaRpIgABoFt/d3w6ZAs4us1SI3Jt/dTDOjka2hAdCkKBBgn4x0jApntO0Kgm9iGjYD+HwxGtnGnn6F/8AxxO0aZ87z2Yhqyi6kIkbSCwdgTPKAPHFPap2lN1KhktpW14sPQ4NzdPTUJEBmqajqAMG14gWkYrymQqrUqHUstOolZBO8hSfE4iLTV2XJNFfE1NSpoLAENMG1pPw/wBMX8NNPUzOri2kNqBBImLD7nEKmS1lKlSTOlQxv7sAWO8DkemDH9nczq0hGLMNY0wIURcqtkO1jBwKqHJMtpEC+LBUxfQzVZaer8RoiYmZkD9dsHipW1BXaokbjvD6mfpiXLsn2vsAD7XwTRrAOstAnvH+Xn8sG1S8f1j/APyP3xPhVIPVIrOxpqjOwZm0mOTCbjmV5gEYe9NOxPSlF2hhnc1QYgUy5gA6iFm4B5WgiOXXCXLV6JrVHzAFMgyCqWI8CBPjuP0xncrxioyo2pgGJU9SfykxuYt6eeGqUKrVFSSeZgh+7zJgkenO3XDUS9yvgcV61OrHZMQoKqA1lBqG+xhYII57+uF2YpMCyxqgxKywt0IscNODZBWyba7F2PwCmPnJxRwvhlM0qtWrWFFaIkhlsCCQJBPemPdFyTy5kHYtaKvHQtQU9La+07UG0AaRYEBpvJn/AFwblHCd56DMINjqUaokSbdDbn47YyfC+J1C2p21LBJMAzeLqNtmgeNsF+1NWoRTAFteoEb+6AFLDlF42vi7zRntxY87DXBCNeDzxZ2BWBpJJ/cbYXcMyBpyKhKNUbUqQ8rNzqIsBMn47YvqrF9LE9ftb54ymn2b6dV8QqgIcF6ZZFklZ0zEx1MbY8pJrHaaAoY91dQiASN3aTscLqLVwxFFVJHvhmRZRgRA1kSTePHC5G7OuyuraLyAQ2k7m623v6nFNNpISkk2zVUFZKdUtpNMrFSHUHSQZVSGsx2EdMIqdWlSrNoaVRe6zMASDvIEibbTecDZ6pRYArIKkETYxzE+Png5nXVUdQneplSIFmkNI8fvgjDbyJyUuGepxLL1TVqVVZKhZZeZDAafykHaIEDztgrh/GVcuyus6WAUg7GbgBbAbXE7zvgHLDsyIEqw0NI5ECfmJnphRnclUaqdKMwTugoCwt0K2vPzw6jKNCacXY6fi1OqKZKVHUkEAjW6lQSYcLtcEC+NnwnOrVphl8tov5HGG4PQr0qLoUqAyAncbdrMQYgQAMab2bbsqbCoQp1T3iByHU+GNE0mZ18R8WxEnAr8Spf+rT9GU/Q4vDCMaWiaZ69bR3ugY8tlXUd/D9MCcO4mCgqHSSQJW1iSBBHK5HoZxVWpVHd22pLTKA3uSe9YAk+9G3LwxjXy9btNB9+srNq/KxDNEHbadsY77tmlYRrD7RsophgEDqzarcmKgSAYBPXpi6pxbU9JbhToa0d6SykecgCN7zaMZv2koLSp06dR2NUUx3UEhf7RMcy1pnc3tiGQoVuzo1A0rScb+LAj4ahv44VoZpxxxzXemyKAjMpFjEKpEbEj3h54jR44XVaiqSBRLmYi07DyDGfLmDjPUNYzjqI01VZgRsCWuwJvI1QfA+ODOHcOekrKHXQyLSXmZP8AEpuASeU+954SdvkfHQdQ463ZVGfukEQSZlTYAAXAmL/zKbYMyXGFGX7WsrU2B90/KZF5vbw8cZ2hQKvRSrfUhZ1W4IRjU32gqQAT0AwRnVrKiHMqkmsrGT3QNRiI6FzAI6YSbtg6pDQcbL065AhqLMYmAVAUmN9yQBPUYW5z2sdWPcBplluoEgHUYg72Hx88e5ehFZ8soGn+j2MhpOuSxg2uAAOirjOZLL1Tqcr3Kj9wbElASGE8txPPAsqxXmjZ5vi7JRV1UBijWYXJUAkzO8Xi2/PC/I8aaoCzarGBMC1jsIjcj0xWoqdjQYqegUgd5WKgiTsSogHx8cIqOcfLl6LhSUYwSTcGCD88TJ3wUlRfnODZhmBCKsfzU/1bfEW4dmtJYosH/wBylaYBM6tjfni0tTp6Gqm2+nr3oixkXBHocMqucnTUVFVQiyAVADkEkATMwRYYW51wNxV8soyHDBpTtNML7yiogkfytffxGNRnMtlQFtWXtCCAtTvzHVnIMeUWm2MYOKoanZidTNEATEnnygXMYvz2YRiqNULVQ4CiCfwwgK7CPen9cKDlnBcoq1k05yn9HoFnq0wQSyBgCWY6TyO/d6WnCrNTVh3zFNjFjFSY35r+uD8irf0QsVDr2h0oYYjSLnSTFyG7s/XGepElQQpKgCWAsJ2vyxM5tcIqEE82MJQDvVNtyFMfMjA6ZimzVUDHQaQltMEnvgAd7na+BtYYxomJjeT6YGy0vVqTyCD5tiIu8Mqca/ou7HL9iNFIh1jvLUUp/M0OZveOU+GDf6SAdQeQdrQWAiQTFpFp+GE/EKpWm+kAWOyqPoMD+z3EmaUqGYuGIBMbRp/MOg5SceitHaqs4t+U2MM3xSqXjXCoXIEKLQwM2v3bXnCWtx3Mxp/pA0gyB3SL8/d38cGe0+WCLSgn8QajeRBi1rmZv5YzFcd4jx6z84xGnBxNNSafA0bjFbc5geg+y49/2xWI/wCLqeQaoPsMKTT/AH+/2MSFIj9j9+mNK+zK/oOfiNTnma5/v1P/ACxD+mtzr1vif1fA6US2wnyHji9Mg+8Md+RP0HPbB/oWTdhzqVT5/wD9Yc8Ez/ZxpepTUg9/TqkwRBAaDvsYF+eElTJuN1b4YYUQwpFdtUldQIuN/wDp5Yl0lyPk01XiGxSAsAXCEz1Yxud8VniD3GrxNl/QYOyfBEZF1VlBIEgCSDHXVg0ezdPcvUM27qAW+OON7mzq/wCaQifiFQgfiPHTUY+GPKOYI1XJ82Pyxoh7PUh+WufOB+mFfFuIIoFCnRHve835iWiQ35hykbbdcCT7DdFrCFec75kjcYGXKi1zjZ5nJ5VEB0aWPUErPmTBx4K+TRFZ+zViAdOgHf8AuknFJV2J0+jH0xp2G/rjZtXK0NYuRTn1AwRSqIyF0TujrCz5AeMi8G2PWVa1Puxpcbz8dvUYqEtuSJrdgSUc4+Yp0UeqVZmZkemNOkBSWRwD3oEx1MYSnL1qyLVarJCMFdhOrSIvJ5jn4Y0FLgrJIU04MwTrkSpUkQd9JI+2KE9nqiBVQqyAEaSzqskQWgKbn9MNtdeRbRNn8/SGVQOwqPaDdmY/m1Ge6sk77WA2wPWzDtQeurCkGaNC6jLKBoi8C19uWHJ9ky5HdpwsxDPzJJnucp+WJ5jgJVAulAqtqP4htbSPyWwRUY5yDt4F/DuJVjTUsGbUIRmbuhh3YEmACpYER0jDTQXJrU0BrJGgAlhqAIIiYiCPIicDcczzUqFGmUXQV0hp1Ag9G6wNVo2nFXszxNaVQU6dMy7qdQuCCVUmB3gZIsR9MW3FvciUmsM84U1U1/xgyVQrHUSLWAAGm0KAvwxbmM7WqnMUgiKwUFnXX32J7qiW5g7bWxL2hq68zL1CdKNsQDJJ0gaLiJG/XxxbnOLLkiVUqxcKWZgN1UCQSRtAPPfE7uynAo42tfLVVruv4Tn8QLdtoIJJgG5jbANDiVSnXQilfQRpLtZGAmAbI8LuLXx7xX2hNaqEaqppse9I0rpEkmCxuRPxA3w5Th9OswdUJq1SVUMSq0wsmVE94kAXvtyvioyVESjkz1PjlRiERezZWZiC7nws3QdLzvgWgwqIpqJSZwILFiCbkyR640fEcnTVlpEUaRCEtUADatpg7hiZ59b2wwyGSpmmn4dNRFpVbjk1p33wp00EVTM7xSu9TUgpBkUQ5EBByC6mjnJgxAg4E4rSqdlSp047ONQmzWXUZi9xG8m1uWJpmqlLSKZZTN1JmRMkg/l3g9Z9MWdtUJPa31m7K21xcCB4WvtHPBKcn/hSrsR8Cpa6+k30kgm4ERpkkX38PzYuzFSoMxVZWNNzszG8EwSpO8gSI5YCyr9i1RmBMVisTBIXVIkHkxU7cpwzydGs6CpSPeNNVcsRsS0XYg7R1sPHClKpX0NK1QDR4lUo1CVdm0MGJBMOsjdZ32Hr4Y2o44GoCkndZp7w2M7COtxflbGdXgD0XWoySjnvA2Q2MkagLb2aB0OwwHwLO9nUq0yAVqkgAjYgm3hYkHyGK/lgXGTf5U0cnWBZ2aoFkCAV1EWlvy9fLniXFOLIGq01SkzVIbUv8YgkDTJYTJB54SZqqhSSx1xJO5+Pywuy+d7Jgigaw4KNAsbA36Ry5ycOWlSwzTk2+f8AZ9FBLikARABLRNt+754VcD9m6T1ndSFVRpldSjUb90m9hv8A2vTHmbqtUJLH05DnYYI4FxQ0agSe4zRE2VmuImdz/ixwx9S3Ll/s7J+iaheP0R477PNV0J3IpgBXViBpEQNJM6om8n5xhRW9ihrJGmCdpP3x9CVg14B8jB+WAKeaUNASqpnfvfrtjZ6jfZzLSSMpT9lB/wC0vpJ+OCqPsUpGrUv/AMPvjX2J5k9bH9L49NBdzrPSRA8rYNwbUZyh7KU12ZreEf8Abg1fZ2lFwzf3o+i4daEbdgv/AMvlhZxDi1OmyUQ3fdj3iT7ok2BPQEeZGKSi2ZytKyK8BoC/Yg//AJD+uCMvw2lIC0gPHUD9VxDIhHoo5YksqmxiSQPG2Bq3EqVJ9IYh9DnTq1WA/NG3hPjgjTYpVXIbRzCksqkkoYI1L/lj01ZPusfgf+7GR9jOKAVcxXeG0DQEG8CQpkwLQRc8z4T7V9pmp1KtbcNyRgwEbk2i4K7R7uB1YJYGdb2kopWWjUV6Tse7qUQd/wAwcgf5jGDzeeZw9Sammoxh3BIA1SFk2B8Jtgtnp5up2tQa3Zh2VM3FQyQVjY6feieR5Y0XtC5p0GpVaQQBQKSkqRafyqYt3TffF3FE/JmObjprhFcwaYILSe8DGk32I+2LM/nHQLU0uqkgElWKFf5akRI8PTA3s5wQ1MwUqnSArNKwSYg6RPn0xp/aTjNXsqlGoaRpFAqlFI5bFWNj0gnryw2o8IN0uQccZ7Sgy0lenTphtNm0NYmSQBDsDqgzci8mcLOH8bfLopjaSyHYz4HY23H6wWvs/n0rZalSqToprFUA7BYgDpyv64V+2NOmxpigiprICxIJ1GBI5X9d8G1WG9mup8dZWlsu8LEkXiRIkBel8U8P4327VnknvBUS/jB5GTGKOM5hcrlRTo1u1gd6RziLMb8tuUeGAP8A6a0aTds1VoKsukaoJYAszRuQJW/WZxC4G7vI4yzVKGZmuwAZYVVeSWnu++AARcbm5GEedzbnOhaDupfuuAZgbkHlyPh8cUce4ktTMmojq2mwJ2E2mRuBM2/XD+hwPtlXsStN1WGqAanY/mJuu5G1sFZDoS+2vEdIRaejQkd1RLTBEzvzPxwJ7H0WTOUkqnTDCq0MLAKWVTG1xJ8h4YMrZOnUq1HY6VpDvlYGpvIi3P5dZxnM3pFUsC4t+eJuIsQQYIt688aQfREgj2r4muZzTOhIpAwloJBN2BG4LSZ529F1firtpDmdBME3MndiTzgKJ8BijhuQq5mqEpLJsTyAA5sT8Opw3ThLZWuKlZFYKQUuGUkbgjr4HFyaREbeBRmF7wLLFp2ifHYT54e8N4kyAdqhcFQEnvSD3QoM2AMGBcRi/O8VGcqU0dAVLgTBBjdoMiBANv8ALFvEs8lJgoLaFICqRBTlqAPMXInmBiG7wWk4/ISUuJuX7ptJidr2MG5jGryntNSRFVtbEC94jwF9hgPi/BaK027Ijue6JJJgbyftjEZmr3jMg7Hf5zzwbU+A3tcjbi3EyWKAm1p+v1j0xfwTMmpUSkxNyL+VzvbYc8IqjSS3Un64bezxC1lLSIDXt08THx64JYiJZYNxamqsSG1EkkkiCW3NpMRIHjbGr4ZliKFRQSrA0xMG11U7CSLNYdcF1aS06SkgaSCJGo78rQPyjBdF+zormDfVUUzESEaSY6zyxlv3YaNarKDs7xCnTQsKtQaFFqiEFjEaQyytyGMb2PMGMpx/iuXrHUoVHDyrAQYkQGA3kb2t8RjX8Zzq1wAGGl1WSw5qCBEDcSfQemPn3E+HKrsTBXUfr9JtHhhqSuhVgLzuYVqTMrAyFtsRcWj0PyxLQdVN1EtqFp6H/QY7gnFKaoaJpq6liwkXuALNy2GNOvB3cr2YgflXWGgbmJi2NZNtUOM82yunXBJF5G/xg/PC3O1ytPWLHXK+hlfoMFVMnVUuDJBMswIa0dVJj164XcYBZLCApG9o6T++a486Wlt1Ej14a+/Scuze+zXF6NdWcB0KmL9SL3AP7OGOZzwXY0z/AHgD8yDjBezXHKGWV0qsoUkFdiSechZPT4Y1eh2CvTdezYBvcYyCJEQB8ox0PTa5weVLUzjIbTz4nvOI/lAb5Mxx43EFm1x47/TEqwlhoVwsX177biQT8cAZHiOXeoyO9JSpKlXK6pBIMalE3xLVK0xxnmmgr+nIxvCeTD/ujHzTN8e7Wu4lTRLsUhQCRBUMWEE2uBI+ON77S1KCZWs4Cz2bhYCi+kwbDrGPjFCp+Io68vTGvp6krMtaTWDe5X2vp06T0Rd6aAUiCTJMAAm3uzv/AC9cIMtm2DuDJZ03Ji7aiST6CfXCWsfxJG4YifDkfhBwcXl1IvqWBG83gAeP6Y32JGe9yDMvmCgY0201C4IMSECkszaSCpM6Asi0v4YKq1TVpVVZiWP4mqT35PfDGZvY9MZ7PFqTPqENNxIN/MGP2ccudKlG/wDbEjr3oPyw6sV0OvZ3PNQ/GZIpksqMeTxB08/CRbceGAOK8SqdrFQsNDGVaQenunY4Y1eJdpladE9wipqXTyXcCZnVJHw64X1c0N2O9r3J++FCDbbYT1EkooGfPdlUR6baio2IkAkGQJ8Cb+PhhgO9T1FQAxJgGAfExy5AffCnPOCIgb74sfOkrvta3S8fXFOCTEpui7hbdnXVmfSFXpOqCCEI59b9MH5jPlHo1KYDMatlUxaV0qG5STHljN5p5g9R98WZdyACTttP1jA4oak+jSZyvUzbPUbuk2ubcoAvcb32wBwPi1Sga693vISZgGV92+5nbT/NPLA1DiPdeZIN/hOK8/xIEyvOC9hcgmPkf3GIUMVRbm+bINTqswYXbaAABzmZ+p+2Nz7OZkUMjVq1BqDOy6rjVpAYAsACRdu91Bk7YyHDgWfU3dBFiYH18JPoMHe1PG1qgZdNPZ5dLsty7+7v/DqaY5xfbFON4JU9rsC4fntb1Q4JVxcggMCNWmJ6k38MSztLW1OpW1KmooxBBawBkA2G/jz9VPDcwVcDlB++GVHJvXYimNRWDc3udyxsAOZJwbUmG5tDfgHFqOWz79hpFCoukFzJE6ed5OoEct+WJZypVqu4MQ02XlEgHefCfthLmvZ2tT1a9AKmCNQJ3iRFvnO9rYN4VnQjkcyCS2xJEXt64hxTeGUpbVlCo1HpuJWSthMxzHI+f7GDM4BUY7XJCmbtBuY2AN49MdxusrdSSAQRsJAkePl54qyOdb3NRACmI2mLYtK8kbqx0F8OzdQVYPeAESTuo2EfbHnE9Ae/etvAFpMAyDeMB5vMAtMjxI+M/P5YGOabmbjBtFu8jMZYlgjlB2dppyTz7rSYJ8Nxt4YqWvQE6mqzMQqLG/Uvi3KuCq6RFzI8cJ6vvE+Jxs9OKRC1HZ9E9i8wlculQyirzABIiAIvFzNj+XDPN0Ep5OnUf+YBeoBcrM7SYmOuMF7OVStWxI1JH7+GNTxTNEplhUvTHZ6h/LqWSfSfjjnnFWbRbof1Kq0tNJ077AFSFAgFQunYHaRqxleJ0T2jdqgBPe0kddt7/G+NL7TZyeI0SgEkCn3pABYMJt0nnOKfa7hh/pGlAL00Pmbgm/lPrhQjFTUmOTbjSPn+ZzRmAqAbWRfrGDOH5piI1EQORxTW4e+o22Jww4TwjvwXjlt9Mbe9CLyzNacn0JM9UYswZmInYkkfCcPMzntVLS25Av17wOIcQ4QBUaWgX6Cw336YhQy+shUBbYX5Y59WcZNNdHV6dSipR8oS8RHfPpj7B7LrqymXuQeyUcjsI2ieWMdn/ZpjUBFFogSQJ/WcMOFZfNIAvZFaYtDLFvPfGWvqe5FbRaensk9xsZYW7Rp6wQPnI+eMtxzgCNV7cZlUJP4msKQf5hLi8eN45cyG4rptFQecgfH/ACxnfb3MMUQamlQzAEzvA3nwNsZacZuWcFScUrVCn2n9o3mplqR00Vdltuw1Egk9DYwItG+M1RBDq3Qi2HT8MEkHMT50jv5hjirM8OVBqWsHM/wMCPjaPWcejGFLBxydvIDlaYZlDEhdUMVuYgbA7kxbDDjefpCpGWUoigASxLGVBbVePeJEC1sDZYqgLEc9uu0D446hwupVBqhVgmbuij4MwOCrY+EL3l23tF+mCM2t1A/hi1+c4PrZBwo1AIZ/KymR4aSRz54FKDtVA2A+/XB3QmuwjtwqQfejY9f9fphdRfU1+QgYY1Msr/1ck89zA6npivLZcIra4WesfrilkjgCrdMVU2N94sMFVcvAlbi95nlPLwxUqqV6EeIuD53+eBgmV1vy+C/qTgqlRRqVRmkvICDkLyWPM2sPXeMVuyEyxJtcC2Knri4UWJsPDlhUWTkEadiTA6AAGZ87Ysy2Rc63QAinE9Lki3XrganSYESL/fB3YlQ3ebU28EgdYMb4T+gX2Qy2XepqdhrAtHjuTPKOuAsxOwAA8PDB1DNdkO6x52I3nfY4HIFQkqGm5PPyAv3iTbYYYgOkYM4YZWv3xYnVbSDEmYHneLYB0kGDuN/DBVDJu/uqSOvL4m2BqwToNz+eLGWMwNIECwGwJAk+ZwLpb3iRcWEifh5Y8qZdlPej4+uIEl5bp8sJKhtt8heacMLXAZh6GCPocBUzcHDKqgCtsPxVWOh0mQcLgvywEkgPriqouCGaTYR4YrcYANjwnLsDFTLgKZkyOnhf/XC1stLGKLAEkixxvGoDHq5VeZOK9mPOf2QtWXBkuG5diwlGAFtjYT4eeHXFaAACahJppyJiLx5/bDdKQmx/fhi9MqJ2F98N+nTWGVHWa5Qs4xk6lXsKgJVtKXAkl1vYT1k8+eHlciq1GqxgoNLchNjeRtuPUYB4tRaqEUnSqDYA33v53xdwbLU1Lq7MwcQ2s289v3bGD0sO2brUyqIngOXJntmJMzDIB9MMTkAsBajVB0BQ/MjGczORZahWmGYLEkjTv4H67Yvy2WqqQY+f2xH4ne7A36jqhrS4PqJ1IzT+ZlUkesgYuy3CWU6gqxtddJj4nwxTRY/mA+eLw5Gxb4nD/DazFoX5KeJWWnKETE28QQPmG+uIvlagmInycfG5j0xUc0/V/jiS55/4j6gfqMHsav0Huaf2Sp06gBLDTeLsV1fEg74xntFlzmc+tI+6lMM4F+6ssRbrqUeuH/He2rAaaoSJHugyPSIIwk4NwV6FftWdKndKkFTzi4ExIiZw1oziraE9WLwZbOg6yPE/XFVRSVItJjfzn0xqeI5KiG/EABaSO8Bad7euB8xw7K9k7zIBADAk96OekxPninrrw/0Gz7Rjc0ACAtwP3OLsxQISnPNZjzv9MG6aXJGMnc/c7euHnE+HU6+mojaQbAQYAAFgeZG2EtVR5TBw3cMyNKjcbgkja25wKH72ppO03v43xr6XARPv7LMHr58sZkZUl9ABLEwFAuSTAAA5npi/cjLghwkuRpnssaBOlmIYLfUbi53/AHtinMVYAbSpnmfvjYVPZ9ly6U6ukVSi2JmNOq0idljbx3xlqnAnmSVIG3e3HhbDU4pU2Dg30L6+ZBQiQJ6YXNBI+eHPGOFOuk9287cowsrZfQAZvhuS6YlBoOq5jRAC0z3Qb00O4ncicU1c0YJ0UpiJ7NbfLE3y1QRqRhYC48BiqtQYLdSJxan9kuINQJ1wN5iT5/bHmZzbHw8BjxAQSeu36/vxx1GnLgYjsp8HtGgCAWk+ExgyhmFpaHRRKODEkzcTM8jAHxxXUFsD1UJgDcn67YtrBKdMjnc01WoXbcnBNBpOnWyKoliom8gWEjmevXFWayL0iA4hiJABm1+nlj3K0TDmOX6jEKuinZoeH5XL1DYsShmSSJE8xb9ximrln0EqyyCVhdIIEwB7sz688JqbFTI3GLVzRVtyQSCR1IM8/IYbQkWZlH7qkEBDsSLRvbn5jAM3bzOLc1XNRpM+pJ+eIFd8SMLymRDCTURfAySPOBHzxbV4cgP9enwOKnpwbeH0xGrvbF0iT66KflixQMdjsamdHhnkoPr/AJYuQnoR8Me47ExbG0jxjgZ9U20/vbHuOwNsCxCSZMk9SxP12xaFOOx2DdQ3E4hvD4HHqz4Y7HYSlQNEWwO6tO/yx2OwOVlbKIGfP0xH447HYh6zRK0yJp+HyxU+XndZvMFQf08/jjsdiHrW+C/bJFD/AAkemKc3k+0XSysVmY7wv6Y9x2D3voPa+yilwvSGCK66lKn3jY+BkT44CX2cQCyNPUahfrM47HYSmnmg2tYsKbLtqBbtHgRDs55RzwuHC6kR2jf8qnHzXHY7CuL6D5eQbinBXqsYYotoABN47xueZ5YX1fZZyI1Hw7jW9dV8djsNNLoMvsdZvLVYUqCxk6p7oHIEbn0wozVR11U2ovG8gM9/A6QP9MdjsZuMPBcZy8imlwyq7EmnVXp+G5+cRhtwrgjo4bsWPKWHW1onkTjsdhuWKoKd2F5jI6S6mg78pWm5HU3jpbAnEOGMy9qKNQmYjQ+rbpHuxadsdjsYxl3n9mvOAGlka9Ry1SjVJ2ujWHqMOMtwjuvqpPJECFP6Dyx2OxTn4FXTKG9nQW9yqBM+632wFnOAMqgqtVjO2htvhjsdiFrT8lbI+ABeE1v/AEK3/Lf7Yl/smt/6NX/lv9se47F+6yVBDV/Z+oWsrxfdSMCVuB15/q3P90/oMeY7CWvJh7U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0" name="AutoShape 4" descr="data:image/jpeg;base64,/9j/4AAQSkZJRgABAQAAAQABAAD/2wCEAAkGBxQTEhUUExQVFhUWGB0bGRgYGRgbHRwaIRwcHBwcHBgYHCggHCAlHR8YITEhJSksMC4uHB8zODMsNygtLywBCgoKDg0OGxAQGywmHyQsLCwsLDQsLCw0LCwsLCwsLCwsLCwsLCwsLCwsLCwsLCwsLCwsLCwsLCwsLCwsLCwsLP/AABEIAKgBLAMBIgACEQEDEQH/xAAbAAACAwEBAQAAAAAAAAAAAAAEBQIDBgABB//EAEYQAAIBAgQDBQYEAgcHAwUAAAECEQMhAAQSMQVBURMiYXGBBjKRobHRI0LB8FJiFDNygrLh8RUkNJOiwtJTY5IHQ4Pi8v/EABkBAAMBAQEAAAAAAAAAAAAAAAABAgMEBf/EACcRAAICAQQBBAIDAQAAAAAAAAABAhEhAxIxQVEEEyJhFJEycYEj/9oADAMBAAIRAxEAPwD5xTDj8q+un74IrtYa6gH8qXJ8zsMIqTGwwcKe2Bp+SlXgm9WbAQBsMX5Ph9SoCUUmNzb9nFVJJIFr2xqKbFFCLYAepPiMJp8IpZ5MsxI6YlTq8jgjitIq+qIDX8J2MfvngEnAIaZKuPdeytseh5Hy5H/LDGCpAYX5HcHyxnFqQMNOCcRqqSqnuxtAIFxtO2B3HKC08BWa90nTad43PQdfPF/s+pJqPaNLD1IkxawwX/RmqQzMNW4BgWNrYlwhNJrAiCAbf3cTvvLLqsCdDv8Av98sWpNr8v1xXTGLgMakHjARyJjfrtjgB0Hn9MeOvPyH0xyqQQCP0j0xaA+gZHf1OGFY/v1GAKA38zgr9/MYxZUSXs57zeQ+gxq8qcZXgHvN/ZH0GNRljgjwTIYnCbM5bclmuSYULyvzw5pmRgR6GoRJ57A8/EHEslCTN5FWKlkqGJAsn8Ovpv58zg7L+4tiLCx35b4IOVB5tv8AzdI64gqwAPL9MVY0Is5/WLabj9MM8jkwWBamV06SCXY3gGPTC3NCaiD+Zf0xoqOVCmQCNv4cQnkqRcyCdhhdm8mhJJRSdQHe25b4Y6sDMkk+fXwGGQsCd8uoBOmhafyjk0Dc9MSFMBxHZRqYd1VmAARBjzw2FAdB8T59OuPKtOBt8z1w8sYHmVt8PrjP8PH4xgxZOU27oIiMaLNbeo+uEvAVnMHb3PtiWNcGhFMWtiuug0nywQywOXpbFNYd04dEijiNPoW95Pdjab7npgEZYc9c/i7suxPd5/6nGmIEbj4DFLgfxD5fbEtFpiM0R0O6fmXkL7YIr+4fI4PrRHvfTAmY9xvI/TBkEZlB/vP95/rjSgTfGea2aH9s/UYf9sBsTiboo+A0MqCxgmAJmOfTw54M0KKZOqWB2tHzvOCWWtQpjtEamlUgjkGQxcAz4T58hhhmzRZqaKAilYYsBa0k6RYb2E3ttvjVyZKQsyeX1AEe8W06emNE1YTAA7x062JgR0C72B5/5L6L9muilc1CVDQAxWQAttvHzxZSzj0q609B0iPeEatO5uL97UPlid7sqqRHN5UVWH5ZFuguZv4jlvfAOe4OyDUdjtNreuGXC3PeV0sXhGm42Fvlbxw/41wo1F1Vw9NUUEsFJuSAAQOckW8cG5iaTRh/9mNp1Su+0ydumG3s/kJOsskG2mTq3HKNvXFnDOH9oXpippdX0iZgkSB5Tbyg4aez2QSKZ7RCTqLSQNLwRHXFb7jQtmcE+J5EMZPuwAfAW6Yr4aF0vpDABWHe3sOf2w5rkKzgIKsKQV70dDMQYFjgGlSISbAvSZrGbEW5nwxklk16E+Q4cxTtWE01MGDBN9h5/pj2hlu1rBEhAxIWSSBBmJ57R8MOclwn/doNXTUjtCkGQNMraJJk36SMVcC4ANQr5mqaRckhSVDM38QF+5vJ33xo5tSJUY1kqzSslGBUUilV1zBERJmwNwQfiOmJ8Q4TU0ds0tUYayFIYBIHen/XcYjW4ZTNdaFOoz06zgO1oDRqaGIgiJjxBGGPGOFOPw6b9oZjvHT3YkkyYtA35YE3YYoZEsoUnQELGN9TePl+/Mx/0wnylNClN+1WVXvKTJD7aRczPIjwwwytUst/H64dg1QVwgwWY7BR9BhsawcoFbeCZtIO2M7Ty5qSgqBBA1SYJBAuOsYFy1acxTpI2oAk622MKNLHnYAxf83LDVonDPo9LMqAIII5Re3phfxLN91SjgEsI5A94D1vyxmKs0Kv9aIqSUaG0o4EN3djbDDjFWnTpsyBnp21aSe6QweVAuL+O4wOlySl4GdWpUYHVCkzpWdgOfn98GThFxHIU3pKGrsaizZRdm3ZYgtbDpLqPIfTA+AEedaGQ9Cpt/dwypcTAqkF5RgpQ+fI2wp4odvT6LhVm1NXRGoaVVSYgW6c74lK2WavhtXVVdusx5A2waVljvv18BhR7P2aPCMOFNz5/bFdmTPRT8/ifviNZLc/ifvi4jEK/unCEAZnb4f4sJeAr/vB/s4dZnb4f4hhLwL/AIj0/RsJ8mnRpGWNhiFfY+WLKhg4rqGxwzMkoHQY5lBx4x2xzHAMorrY4X1h3T5H6YaVtsAZodw+TfTCY0Zmp/xS/wBs/VcOcxTlsJ63/Er/AG/1XDrNMNVyBjI0PmlHiS05VkFSpS1KhaGKmNWxA1Spidxp9MVVq9SaSvUZQwMrIEyCQsG2wA6m/PYnhWZp1K6AGkPxCGXQdTAFmZi5JBEW2G9tsIuJLV7/AGkg9oXAa5KyWUzzkH54Iy4RTXJLMu6XWRHPTYkWNiN+uJHN1XFOQQBbUQTBNzE7XjAdGoxuSZMWkQd5EHnImcOf6SHIWCIA6cgJ59cDx0CyQ4a1bTBdu5VGlQDvtrv0nfww09peMt2i0Hdm06S6zCsIDrMXkWv422xGgtRI7sg72Fx4QRHLecA1c1RevVL0XqROlkaGgDTF+6etwd4w07ZLwjScPTJmk1VFILjV7xs0EMpN9Pe5jofDC/hdRKr6q60aSwYKIV/KBckmRcGTexvfA+SztJMt2lKkTUCinSVhqBdp1OBFyP8ATwHyFSsK1I010nv66RB0xcsClthPlAwrzka4wazKkUZQOCaqwCI92SSfIwB5g9MZfsqlCu4GoAkkESJHUEbx8sOvaCsFHaUi+oNdmgyo9255bYE4ZniS5rFnkEC+kLtJAHrik6yapNovocbrNV1mowIRrjYQpOx7o6Exzx2eqJDI7a6i0w4JO7FlMCDYaWtygDqcMOHcOprlmNRCe2sZDABBcBiBIBIBIFyIvhRT4d2jU6yye4UsLCoCAgYXgN34LR7o64cnm0ZV0X0KzNVU0w1OiX7tTvCTp/jnciJE/PAZpkNqaoHFSQNJmCLTBA3+3S7nK8UahT7GqikpAVAFIgAXsY3I8cDe0uYqrUpVCNKH3ADs8wDpQ90lY6He2LcG0JNRyDNXZKSk6QRC6Sve66u8lhfr8iMGcEzZYwWKi5kAHYTsV+2FXFeNlwz1SHcuGTcgKAe4Z3BEH08cF8NKKtMtI7Ym0GwkLFx4sfNRiVLaqY21JjDO0m7U0ll2HNY6D+UHaN8e1KhRBVmCxKFRFo5EaY5bYDGbPalk1fiNVAK7qdQNr3/D2HhizO0ezyxVmRaq1NQDONQsIECQTG4m1pxotS+DNpDHhFY1nU1HjQ0JCrMkbC0bAXwanGGIbSzAqTzPjeBhXw7PCmaTqkU3YGTAAI0sqyTPN2J6R0wBlGYPUFOX76inIIDB1tNtgZ9PPBGaeWDXRqKubgr+IS8AnvMCCRyvcbj02ww4BWYlwSYEQJJ69TjI8VzQSuSWRgaYHcbUwemgIDQLSwIv/Ecaj2cqBizDZlB+v3xV3FiI8RNx5j6LimcWZ/ceY+gwMZ2+HXGcOWVJ8E2zZp3Eg7+HOJPSYwwTjWpKjXAUKZ5TN7+Q28sZ3M8PeoYLdnCsSDBsGBuu8aQm/wDFgbjNNqdNTcKQAe8NDGfyr7wHoInA34DFGpp8XqNTVlBJZe7sJaQOZ28fXBlPO95UZpLSRzsBzPzxkssa2Yq06iUxTp01ECRDR0gddhbY4O4KTUqU6pXTBcCTJgjxMm+Jbd0VScbNLntvUf4hjMUCQ7EEghZBF4jVeMaPNnu+q/4hjKqx11NKlzoPdXc+8MD5JjwORnSy0/xVnckgiYMkG+8CMA5/jDNUC0u8w1alU3jSII6XO3h44zXBc69ZqtPSqmDdwCQwJtsNj8IF8T4hXZHRSGVtMEAQSWtckXFhP+WH2N1RpP8AbtQam0FgACVBAIMEn1jkJNueJ5DN1a1FHWCDqtPL8rSecjxsfghq5JaQVqhpprpqpNOxMiGJt4geGDshw0qKyCu+hSokhtYtfaBEEXI5YW3yFoZ5KtVbSHsVIE6pkCJWOv7nDLNDuHyb/DhPw8AQNVhUIA6x3eRiJ+fXDbMt3D5N9MDEZjPn/eP7x/7cD16rhiKglhF1YdBvMX8vniXFakVyfEn/AKVwHlsrUqr2hR11XuT5TY4yZaRjeBL+LUPRTPgfd+hPwHTHua4PWpGi2YLo27KdMhb6SN4mBM9duWD8oqq1Q79wsxhVgC5JM7+fXFKKcxVNLVpLoHB0qQRpn3iQRF45bWxSu2/6B1QFl8m9eVRSxDFgYEjnckgR5/rggUmG4IIse4v/AJY9rUOxRk1ksYXTAEgkMZYzy2AvcYsp0w06W0lYBBRTfqCTcEfri1JEtNKyp9RmQTq37qj4wcSo0lpkFadyRcFrXvt8fpgoZMn/AO4v/LX74muRO3aD/lj74p7WRuAs5T/CKpYIRp3B3UTe4wVVqVqmYVmqAAUzB0za8Ahibkxcm31JTh69myFrsR3tI2mdg2J8P4GSY7YTGkfh8if7Y5/XGN7bZrcZUgpeL0ioVhWYlACTTEFiADIB2nn8sLznhrjQ2nVG0DeN+npiXFOCdk0l7TMimLcx+fz+GF60lVpnvTP9Usz6vjfbCSJU5RZqqudrVB2ZqlVewmWEN3SALEi8b88J+EZx8rUdtZZbhlBIVyTYlQbAAG3PDynl6yJTepmQQbikVWRHUBpEET6HCjPZXUoEgde6b2gfmt/mcJNbuROqCOKe1PaMEZKeowC4FwLmPHc7/wARxl62ddQra+8lTum8g3HLw5eWCm4Sse/sbEL4/wBrFtDhIWDrm4N1tz/m8cVOW5gmkhenFmFai7bp1sBaPymw540nDWrVKbOrLClmVmJ7hVidouTNpn3sJsxwhWYsX9Av/wC2GmTRlpmmWlW0yQCDA5bkf6Yn4p2wVywj3iXExUVFZe+o1kAADXBXuheRuY8eeI8RrVquioxANSp2REAmFgMZ5S2o2xZ/symSGOoEDr/l1wQ5UkEj3SSI2k3JIk3OIjKCRbhKyXY1gyJTqL2TuQylZ0xEkyYJ0joN4wsdcwhQ9+mCS6VSPegmCFnbSBY7jqMO+HU2ZjAs25aekEgg2tzjAGYqitVQJJilqgS0D3e9YFu6BcG2+CM00khSg022D8V4bmKal9TGgriCIgnmYLFo2vtfGz9g81rpjwBHwIxnuJ5pUpvQcCRTpuV1EQCYAudwpVoHMRzwy9lz2DmmoOo2hrAExub7XJ8JxfuJKn2SoN8dGizFIl00xJMiSOQG49DiisFXM6arQTJQC/pEeuMo3tD2tWnMaHapTFiCLq1NoM+8PPGhyQCFW0aiDqkl5Mz/ACwAMKPDop12M+KZGFd5iUKhQbAGxPqsW2mPPCD2kph1phQFKhtJmwCgsD/0L8cNMzXlTpB1MkSdXdnkBov5nfwwqrUKpBAciTvDmxsRdee04T34ocFBp3yM6dRMutBGPaJp0jTGoEiJaNt48zgnKZAoiEMFCa2FMGYDKSATzIk4UUMuEuElpB1MahNuXuCcHnOGDCCTq70v+YR/B02GNaRnwOK7SgPXT/iGEPCFY5g6bWvPTU07YuXPsF06LCIu/Iz/AAYCUsDIW8zcOQd7RpHU88Q42wukdw/gaUcxVao6sDMNtBMltQ5QeeKvaLh9N61J+3VmAunIqNyCsxJ5Y7MUGZWCjQWUqzRUYkHn3tj44gMo2k+7qtDinpYAAiJVRPdJF+uCtvBV7v5EfaKiaqAd1WAaCbCNM8p2IF9r4v8AZnJ1TlDUaspasRBCmNMBZMEXZVBmOZ3nA1XIVWVlFRhq3gNsRB/LzFsMKSxRNPQB3VWwa4E7krb0xMN9UytRQv4h1CmXUVW0jSCABsY5iwI2iMEmpqpT1U/TCbMVKjWA0rbur2gHj+WBPliwZypcaRpIgABoFt/d3w6ZAs4us1SI3Jt/dTDOjka2hAdCkKBBgn4x0jApntO0Kgm9iGjYD+HwxGtnGnn6F/8AxxO0aZ87z2Yhqyi6kIkbSCwdgTPKAPHFPap2lN1KhktpW14sPQ4NzdPTUJEBmqajqAMG14gWkYrymQqrUqHUstOolZBO8hSfE4iLTV2XJNFfE1NSpoLAENMG1pPw/wBMX8NNPUzOri2kNqBBImLD7nEKmS1lKlSTOlQxv7sAWO8DkemDH9nczq0hGLMNY0wIURcqtkO1jBwKqHJMtpEC+LBUxfQzVZaer8RoiYmZkD9dsHipW1BXaokbjvD6mfpiXLsn2vsAD7XwTRrAOstAnvH+Xn8sG1S8f1j/APyP3xPhVIPVIrOxpqjOwZm0mOTCbjmV5gEYe9NOxPSlF2hhnc1QYgUy5gA6iFm4B5WgiOXXCXLV6JrVHzAFMgyCqWI8CBPjuP0xncrxioyo2pgGJU9SfykxuYt6eeGqUKrVFSSeZgh+7zJgkenO3XDUS9yvgcV61OrHZMQoKqA1lBqG+xhYII57+uF2YpMCyxqgxKywt0IscNODZBWyba7F2PwCmPnJxRwvhlM0qtWrWFFaIkhlsCCQJBPemPdFyTy5kHYtaKvHQtQU9La+07UG0AaRYEBpvJn/AFwblHCd56DMINjqUaokSbdDbn47YyfC+J1C2p21LBJMAzeLqNtmgeNsF+1NWoRTAFteoEb+6AFLDlF42vi7zRntxY87DXBCNeDzxZ2BWBpJJ/cbYXcMyBpyKhKNUbUqQ8rNzqIsBMn47YvqrF9LE9ftb54ymn2b6dV8QqgIcF6ZZFklZ0zEx1MbY8pJrHaaAoY91dQiASN3aTscLqLVwxFFVJHvhmRZRgRA1kSTePHC5G7OuyuraLyAQ2k7m623v6nFNNpISkk2zVUFZKdUtpNMrFSHUHSQZVSGsx2EdMIqdWlSrNoaVRe6zMASDvIEibbTecDZ6pRYArIKkETYxzE+Png5nXVUdQneplSIFmkNI8fvgjDbyJyUuGepxLL1TVqVVZKhZZeZDAafykHaIEDztgrh/GVcuyus6WAUg7GbgBbAbXE7zvgHLDsyIEqw0NI5ECfmJnphRnclUaqdKMwTugoCwt0K2vPzw6jKNCacXY6fi1OqKZKVHUkEAjW6lQSYcLtcEC+NnwnOrVphl8tov5HGG4PQr0qLoUqAyAncbdrMQYgQAMab2bbsqbCoQp1T3iByHU+GNE0mZ18R8WxEnAr8Spf+rT9GU/Q4vDCMaWiaZ69bR3ugY8tlXUd/D9MCcO4mCgqHSSQJW1iSBBHK5HoZxVWpVHd22pLTKA3uSe9YAk+9G3LwxjXy9btNB9+srNq/KxDNEHbadsY77tmlYRrD7RsophgEDqzarcmKgSAYBPXpi6pxbU9JbhToa0d6SykecgCN7zaMZv2koLSp06dR2NUUx3UEhf7RMcy1pnc3tiGQoVuzo1A0rScb+LAj4ahv44VoZpxxxzXemyKAjMpFjEKpEbEj3h54jR44XVaiqSBRLmYi07DyDGfLmDjPUNYzjqI01VZgRsCWuwJvI1QfA+ODOHcOekrKHXQyLSXmZP8AEpuASeU+954SdvkfHQdQ463ZVGfukEQSZlTYAAXAmL/zKbYMyXGFGX7WsrU2B90/KZF5vbw8cZ2hQKvRSrfUhZ1W4IRjU32gqQAT0AwRnVrKiHMqkmsrGT3QNRiI6FzAI6YSbtg6pDQcbL065AhqLMYmAVAUmN9yQBPUYW5z2sdWPcBplluoEgHUYg72Hx88e5ehFZ8soGn+j2MhpOuSxg2uAAOirjOZLL1Tqcr3Kj9wbElASGE8txPPAsqxXmjZ5vi7JRV1UBijWYXJUAkzO8Xi2/PC/I8aaoCzarGBMC1jsIjcj0xWoqdjQYqegUgd5WKgiTsSogHx8cIqOcfLl6LhSUYwSTcGCD88TJ3wUlRfnODZhmBCKsfzU/1bfEW4dmtJYosH/wBylaYBM6tjfni0tTp6Gqm2+nr3oixkXBHocMqucnTUVFVQiyAVADkEkATMwRYYW51wNxV8soyHDBpTtNML7yiogkfytffxGNRnMtlQFtWXtCCAtTvzHVnIMeUWm2MYOKoanZidTNEATEnnygXMYvz2YRiqNULVQ4CiCfwwgK7CPen9cKDlnBcoq1k05yn9HoFnq0wQSyBgCWY6TyO/d6WnCrNTVh3zFNjFjFSY35r+uD8irf0QsVDr2h0oYYjSLnSTFyG7s/XGepElQQpKgCWAsJ2vyxM5tcIqEE82MJQDvVNtyFMfMjA6ZimzVUDHQaQltMEnvgAd7na+BtYYxomJjeT6YGy0vVqTyCD5tiIu8Mqca/ou7HL9iNFIh1jvLUUp/M0OZveOU+GDf6SAdQeQdrQWAiQTFpFp+GE/EKpWm+kAWOyqPoMD+z3EmaUqGYuGIBMbRp/MOg5SceitHaqs4t+U2MM3xSqXjXCoXIEKLQwM2v3bXnCWtx3Mxp/pA0gyB3SL8/d38cGe0+WCLSgn8QajeRBi1rmZv5YzFcd4jx6z84xGnBxNNSafA0bjFbc5geg+y49/2xWI/wCLqeQaoPsMKTT/AH+/2MSFIj9j9+mNK+zK/oOfiNTnma5/v1P/ACxD+mtzr1vif1fA6US2wnyHji9Mg+8Md+RP0HPbB/oWTdhzqVT5/wD9Yc8Ez/ZxpepTUg9/TqkwRBAaDvsYF+eElTJuN1b4YYUQwpFdtUldQIuN/wDp5Yl0lyPk01XiGxSAsAXCEz1Yxud8VniD3GrxNl/QYOyfBEZF1VlBIEgCSDHXVg0ezdPcvUM27qAW+OON7mzq/wCaQifiFQgfiPHTUY+GPKOYI1XJ82Pyxoh7PUh+WufOB+mFfFuIIoFCnRHve835iWiQ35hykbbdcCT7DdFrCFec75kjcYGXKi1zjZ5nJ5VEB0aWPUErPmTBx4K+TRFZ+zViAdOgHf8AuknFJV2J0+jH0xp2G/rjZtXK0NYuRTn1AwRSqIyF0TujrCz5AeMi8G2PWVa1Puxpcbz8dvUYqEtuSJrdgSUc4+Yp0UeqVZmZkemNOkBSWRwD3oEx1MYSnL1qyLVarJCMFdhOrSIvJ5jn4Y0FLgrJIU04MwTrkSpUkQd9JI+2KE9nqiBVQqyAEaSzqskQWgKbn9MNtdeRbRNn8/SGVQOwqPaDdmY/m1Ge6sk77WA2wPWzDtQeurCkGaNC6jLKBoi8C19uWHJ9ky5HdpwsxDPzJJnucp+WJ5jgJVAulAqtqP4htbSPyWwRUY5yDt4F/DuJVjTUsGbUIRmbuhh3YEmACpYER0jDTQXJrU0BrJGgAlhqAIIiYiCPIicDcczzUqFGmUXQV0hp1Ag9G6wNVo2nFXszxNaVQU6dMy7qdQuCCVUmB3gZIsR9MW3FvciUmsM84U1U1/xgyVQrHUSLWAAGm0KAvwxbmM7WqnMUgiKwUFnXX32J7qiW5g7bWxL2hq68zL1CdKNsQDJJ0gaLiJG/XxxbnOLLkiVUqxcKWZgN1UCQSRtAPPfE7uynAo42tfLVVruv4Tn8QLdtoIJJgG5jbANDiVSnXQilfQRpLtZGAmAbI8LuLXx7xX2hNaqEaqppse9I0rpEkmCxuRPxA3w5Th9OswdUJq1SVUMSq0wsmVE94kAXvtyvioyVESjkz1PjlRiERezZWZiC7nws3QdLzvgWgwqIpqJSZwILFiCbkyR640fEcnTVlpEUaRCEtUADatpg7hiZ59b2wwyGSpmmn4dNRFpVbjk1p33wp00EVTM7xSu9TUgpBkUQ5EBByC6mjnJgxAg4E4rSqdlSp047ONQmzWXUZi9xG8m1uWJpmqlLSKZZTN1JmRMkg/l3g9Z9MWdtUJPa31m7K21xcCB4WvtHPBKcn/hSrsR8Cpa6+k30kgm4ERpkkX38PzYuzFSoMxVZWNNzszG8EwSpO8gSI5YCyr9i1RmBMVisTBIXVIkHkxU7cpwzydGs6CpSPeNNVcsRsS0XYg7R1sPHClKpX0NK1QDR4lUo1CVdm0MGJBMOsjdZ32Hr4Y2o44GoCkndZp7w2M7COtxflbGdXgD0XWoySjnvA2Q2MkagLb2aB0OwwHwLO9nUq0yAVqkgAjYgm3hYkHyGK/lgXGTf5U0cnWBZ2aoFkCAV1EWlvy9fLniXFOLIGq01SkzVIbUv8YgkDTJYTJB54SZqqhSSx1xJO5+Pywuy+d7Jgigaw4KNAsbA36Ry5ycOWlSwzTk2+f8AZ9FBLikARABLRNt+754VcD9m6T1ndSFVRpldSjUb90m9hv8A2vTHmbqtUJLH05DnYYI4FxQ0agSe4zRE2VmuImdz/ixwx9S3Ll/s7J+iaheP0R477PNV0J3IpgBXViBpEQNJM6om8n5xhRW9ihrJGmCdpP3x9CVg14B8jB+WAKeaUNASqpnfvfrtjZ6jfZzLSSMpT9lB/wC0vpJ+OCqPsUpGrUv/AMPvjX2J5k9bH9L49NBdzrPSRA8rYNwbUZyh7KU12ZreEf8Abg1fZ2lFwzf3o+i4daEbdgv/AMvlhZxDi1OmyUQ3fdj3iT7ok2BPQEeZGKSi2ZytKyK8BoC/Yg//AJD+uCMvw2lIC0gPHUD9VxDIhHoo5YksqmxiSQPG2Bq3EqVJ9IYh9DnTq1WA/NG3hPjgjTYpVXIbRzCksqkkoYI1L/lj01ZPusfgf+7GR9jOKAVcxXeG0DQEG8CQpkwLQRc8z4T7V9pmp1KtbcNyRgwEbk2i4K7R7uB1YJYGdb2kopWWjUV6Tse7qUQd/wAwcgf5jGDzeeZw9Sammoxh3BIA1SFk2B8Jtgtnp5up2tQa3Zh2VM3FQyQVjY6feieR5Y0XtC5p0GpVaQQBQKSkqRafyqYt3TffF3FE/JmObjprhFcwaYILSe8DGk32I+2LM/nHQLU0uqkgElWKFf5akRI8PTA3s5wQ1MwUqnSArNKwSYg6RPn0xp/aTjNXsqlGoaRpFAqlFI5bFWNj0gnryw2o8IN0uQccZ7Sgy0lenTphtNm0NYmSQBDsDqgzci8mcLOH8bfLopjaSyHYz4HY23H6wWvs/n0rZalSqToprFUA7BYgDpyv64V+2NOmxpigiprICxIJ1GBI5X9d8G1WG9mup8dZWlsu8LEkXiRIkBel8U8P4327VnknvBUS/jB5GTGKOM5hcrlRTo1u1gd6RziLMb8tuUeGAP8A6a0aTds1VoKsukaoJYAszRuQJW/WZxC4G7vI4yzVKGZmuwAZYVVeSWnu++AARcbm5GEedzbnOhaDupfuuAZgbkHlyPh8cUce4ktTMmojq2mwJ2E2mRuBM2/XD+hwPtlXsStN1WGqAanY/mJuu5G1sFZDoS+2vEdIRaejQkd1RLTBEzvzPxwJ7H0WTOUkqnTDCq0MLAKWVTG1xJ8h4YMrZOnUq1HY6VpDvlYGpvIi3P5dZxnM3pFUsC4t+eJuIsQQYIt688aQfREgj2r4muZzTOhIpAwloJBN2BG4LSZ529F1firtpDmdBME3MndiTzgKJ8BijhuQq5mqEpLJsTyAA5sT8Opw3ThLZWuKlZFYKQUuGUkbgjr4HFyaREbeBRmF7wLLFp2ifHYT54e8N4kyAdqhcFQEnvSD3QoM2AMGBcRi/O8VGcqU0dAVLgTBBjdoMiBANv8ALFvEs8lJgoLaFICqRBTlqAPMXInmBiG7wWk4/ISUuJuX7ptJidr2MG5jGryntNSRFVtbEC94jwF9hgPi/BaK027Ijue6JJJgbyftjEZmr3jMg7Hf5zzwbU+A3tcjbi3EyWKAm1p+v1j0xfwTMmpUSkxNyL+VzvbYc8IqjSS3Un64bezxC1lLSIDXt08THx64JYiJZYNxamqsSG1EkkkiCW3NpMRIHjbGr4ZliKFRQSrA0xMG11U7CSLNYdcF1aS06SkgaSCJGo78rQPyjBdF+zormDfVUUzESEaSY6zyxlv3YaNarKDs7xCnTQsKtQaFFqiEFjEaQyytyGMb2PMGMpx/iuXrHUoVHDyrAQYkQGA3kb2t8RjX8Zzq1wAGGl1WSw5qCBEDcSfQemPn3E+HKrsTBXUfr9JtHhhqSuhVgLzuYVqTMrAyFtsRcWj0PyxLQdVN1EtqFp6H/QY7gnFKaoaJpq6liwkXuALNy2GNOvB3cr2YgflXWGgbmJi2NZNtUOM82yunXBJF5G/xg/PC3O1ytPWLHXK+hlfoMFVMnVUuDJBMswIa0dVJj164XcYBZLCApG9o6T++a486Wlt1Ej14a+/Scuze+zXF6NdWcB0KmL9SL3AP7OGOZzwXY0z/AHgD8yDjBezXHKGWV0qsoUkFdiSechZPT4Y1eh2CvTdezYBvcYyCJEQB8ox0PTa5weVLUzjIbTz4nvOI/lAb5Mxx43EFm1x47/TEqwlhoVwsX177biQT8cAZHiOXeoyO9JSpKlXK6pBIMalE3xLVK0xxnmmgr+nIxvCeTD/ujHzTN8e7Wu4lTRLsUhQCRBUMWEE2uBI+ON77S1KCZWs4Cz2bhYCi+kwbDrGPjFCp+Io68vTGvp6krMtaTWDe5X2vp06T0Rd6aAUiCTJMAAm3uzv/AC9cIMtm2DuDJZ03Ji7aiST6CfXCWsfxJG4YifDkfhBwcXl1IvqWBG83gAeP6Y32JGe9yDMvmCgY0201C4IMSECkszaSCpM6Asi0v4YKq1TVpVVZiWP4mqT35PfDGZvY9MZ7PFqTPqENNxIN/MGP2ccudKlG/wDbEjr3oPyw6sV0OvZ3PNQ/GZIpksqMeTxB08/CRbceGAOK8SqdrFQsNDGVaQenunY4Y1eJdpladE9wipqXTyXcCZnVJHw64X1c0N2O9r3J++FCDbbYT1EkooGfPdlUR6baio2IkAkGQJ8Cb+PhhgO9T1FQAxJgGAfExy5AffCnPOCIgb74sfOkrvta3S8fXFOCTEpui7hbdnXVmfSFXpOqCCEI59b9MH5jPlHo1KYDMatlUxaV0qG5STHljN5p5g9R98WZdyACTttP1jA4oak+jSZyvUzbPUbuk2ubcoAvcb32wBwPi1Sga693vISZgGV92+5nbT/NPLA1DiPdeZIN/hOK8/xIEyvOC9hcgmPkf3GIUMVRbm+bINTqswYXbaAABzmZ+p+2Nz7OZkUMjVq1BqDOy6rjVpAYAsACRdu91Bk7YyHDgWfU3dBFiYH18JPoMHe1PG1qgZdNPZ5dLsty7+7v/DqaY5xfbFON4JU9rsC4fntb1Q4JVxcggMCNWmJ6k38MSztLW1OpW1KmooxBBawBkA2G/jz9VPDcwVcDlB++GVHJvXYimNRWDc3udyxsAOZJwbUmG5tDfgHFqOWz79hpFCoukFzJE6ed5OoEct+WJZypVqu4MQ02XlEgHefCfthLmvZ2tT1a9AKmCNQJ3iRFvnO9rYN4VnQjkcyCS2xJEXt64hxTeGUpbVlCo1HpuJWSthMxzHI+f7GDM4BUY7XJCmbtBuY2AN49MdxusrdSSAQRsJAkePl54qyOdb3NRACmI2mLYtK8kbqx0F8OzdQVYPeAESTuo2EfbHnE9Ae/etvAFpMAyDeMB5vMAtMjxI+M/P5YGOabmbjBtFu8jMZYlgjlB2dppyTz7rSYJ8Nxt4YqWvQE6mqzMQqLG/Uvi3KuCq6RFzI8cJ6vvE+Jxs9OKRC1HZ9E9i8wlculQyirzABIiAIvFzNj+XDPN0Ep5OnUf+YBeoBcrM7SYmOuMF7OVStWxI1JH7+GNTxTNEplhUvTHZ6h/LqWSfSfjjnnFWbRbof1Kq0tNJ077AFSFAgFQunYHaRqxleJ0T2jdqgBPe0kddt7/G+NL7TZyeI0SgEkCn3pABYMJt0nnOKfa7hh/pGlAL00Pmbgm/lPrhQjFTUmOTbjSPn+ZzRmAqAbWRfrGDOH5piI1EQORxTW4e+o22Jww4TwjvwXjlt9Mbe9CLyzNacn0JM9UYswZmInYkkfCcPMzntVLS25Av17wOIcQ4QBUaWgX6Cw336YhQy+shUBbYX5Y59WcZNNdHV6dSipR8oS8RHfPpj7B7LrqymXuQeyUcjsI2ieWMdn/ZpjUBFFogSQJ/WcMOFZfNIAvZFaYtDLFvPfGWvqe5FbRaensk9xsZYW7Rp6wQPnI+eMtxzgCNV7cZlUJP4msKQf5hLi8eN45cyG4rptFQecgfH/ACxnfb3MMUQamlQzAEzvA3nwNsZacZuWcFScUrVCn2n9o3mplqR00Vdltuw1Egk9DYwItG+M1RBDq3Qi2HT8MEkHMT50jv5hjirM8OVBqWsHM/wMCPjaPWcejGFLBxydvIDlaYZlDEhdUMVuYgbA7kxbDDjefpCpGWUoigASxLGVBbVePeJEC1sDZYqgLEc9uu0D446hwupVBqhVgmbuij4MwOCrY+EL3l23tF+mCM2t1A/hi1+c4PrZBwo1AIZ/KymR4aSRz54FKDtVA2A+/XB3QmuwjtwqQfejY9f9fphdRfU1+QgYY1Msr/1ck89zA6npivLZcIra4WesfrilkjgCrdMVU2N94sMFVcvAlbi95nlPLwxUqqV6EeIuD53+eBgmV1vy+C/qTgqlRRqVRmkvICDkLyWPM2sPXeMVuyEyxJtcC2Knri4UWJsPDlhUWTkEadiTA6AAGZ87Ysy2Rc63QAinE9Lki3XrganSYESL/fB3YlQ3ebU28EgdYMb4T+gX2Qy2XepqdhrAtHjuTPKOuAsxOwAA8PDB1DNdkO6x52I3nfY4HIFQkqGm5PPyAv3iTbYYYgOkYM4YZWv3xYnVbSDEmYHneLYB0kGDuN/DBVDJu/uqSOvL4m2BqwToNz+eLGWMwNIECwGwJAk+ZwLpb3iRcWEifh5Y8qZdlPej4+uIEl5bp8sJKhtt8heacMLXAZh6GCPocBUzcHDKqgCtsPxVWOh0mQcLgvywEkgPriqouCGaTYR4YrcYANjwnLsDFTLgKZkyOnhf/XC1stLGKLAEkixxvGoDHq5VeZOK9mPOf2QtWXBkuG5diwlGAFtjYT4eeHXFaAACahJppyJiLx5/bDdKQmx/fhi9MqJ2F98N+nTWGVHWa5Qs4xk6lXsKgJVtKXAkl1vYT1k8+eHlciq1GqxgoNLchNjeRtuPUYB4tRaqEUnSqDYA33v53xdwbLU1Lq7MwcQ2s289v3bGD0sO2brUyqIngOXJntmJMzDIB9MMTkAsBajVB0BQ/MjGczORZahWmGYLEkjTv4H67Yvy2WqqQY+f2xH4ne7A36jqhrS4PqJ1IzT+ZlUkesgYuy3CWU6gqxtddJj4nwxTRY/mA+eLw5Gxb4nD/DazFoX5KeJWWnKETE28QQPmG+uIvlagmInycfG5j0xUc0/V/jiS55/4j6gfqMHsav0Huaf2Sp06gBLDTeLsV1fEg74xntFlzmc+tI+6lMM4F+6ssRbrqUeuH/He2rAaaoSJHugyPSIIwk4NwV6FftWdKndKkFTzi4ExIiZw1oziraE9WLwZbOg6yPE/XFVRSVItJjfzn0xqeI5KiG/EABaSO8Bad7euB8xw7K9k7zIBADAk96OekxPninrrw/0Gz7Rjc0ACAtwP3OLsxQISnPNZjzv9MG6aXJGMnc/c7euHnE+HU6+mojaQbAQYAAFgeZG2EtVR5TBw3cMyNKjcbgkja25wKH72ppO03v43xr6XARPv7LMHr58sZkZUl9ABLEwFAuSTAAA5npi/cjLghwkuRpnssaBOlmIYLfUbi53/AHtinMVYAbSpnmfvjYVPZ9ly6U6ukVSi2JmNOq0idljbx3xlqnAnmSVIG3e3HhbDU4pU2Dg30L6+ZBQiQJ6YXNBI+eHPGOFOuk9287cowsrZfQAZvhuS6YlBoOq5jRAC0z3Qb00O4ncicU1c0YJ0UpiJ7NbfLE3y1QRqRhYC48BiqtQYLdSJxan9kuINQJ1wN5iT5/bHmZzbHw8BjxAQSeu36/vxx1GnLgYjsp8HtGgCAWk+ExgyhmFpaHRRKODEkzcTM8jAHxxXUFsD1UJgDcn67YtrBKdMjnc01WoXbcnBNBpOnWyKoliom8gWEjmevXFWayL0iA4hiJABm1+nlj3K0TDmOX6jEKuinZoeH5XL1DYsShmSSJE8xb9ximrln0EqyyCVhdIIEwB7sz688JqbFTI3GLVzRVtyQSCR1IM8/IYbQkWZlH7qkEBDsSLRvbn5jAM3bzOLc1XNRpM+pJ+eIFd8SMLymRDCTURfAySPOBHzxbV4cgP9enwOKnpwbeH0xGrvbF0iT66KflixQMdjsamdHhnkoPr/AJYuQnoR8Me47ExbG0jxjgZ9U20/vbHuOwNsCxCSZMk9SxP12xaFOOx2DdQ3E4hvD4HHqz4Y7HYSlQNEWwO6tO/yx2OwOVlbKIGfP0xH447HYh6zRK0yJp+HyxU+XndZvMFQf08/jjsdiHrW+C/bJFD/AAkemKc3k+0XSysVmY7wv6Y9x2D3voPa+yilwvSGCK66lKn3jY+BkT44CX2cQCyNPUahfrM47HYSmnmg2tYsKbLtqBbtHgRDs55RzwuHC6kR2jf8qnHzXHY7CuL6D5eQbinBXqsYYotoABN47xueZ5YX1fZZyI1Hw7jW9dV8djsNNLoMvsdZvLVYUqCxk6p7oHIEbn0wozVR11U2ovG8gM9/A6QP9MdjsZuMPBcZy8imlwyq7EmnVXp+G5+cRhtwrgjo4bsWPKWHW1onkTjsdhuWKoKd2F5jI6S6mg78pWm5HU3jpbAnEOGMy9qKNQmYjQ+rbpHuxadsdjsYxl3n9mvOAGlka9Ry1SjVJ2ujWHqMOMtwjuvqpPJECFP6Dyx2OxTn4FXTKG9nQW9yqBM+632wFnOAMqgqtVjO2htvhjsdiFrT8lbI+ABeE1v/AEK3/Lf7Yl/smt/6NX/lv9se47F+6yVBDV/Z+oWsrxfdSMCVuB15/q3P90/oMeY7CWvJh7U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2" name="AutoShape 6" descr="data:image/jpeg;base64,/9j/4AAQSkZJRgABAQAAAQABAAD/2wCEAAkGBxQTEhUUExQVFhUWGB0bGRgYGRgbHRwaIRwcHBwcHBgYHCggHCAlHR8YITEhJSksMC4uHB8zODMsNygtLywBCgoKDg0OGxAQGywmHyQsLCwsLDQsLCw0LCwsLCwsLCwsLCwsLCwsLCwsLCwsLCwsLCwsLCwsLCwsLCwsLCwsLP/AABEIAKgBLAMBIgACEQEDEQH/xAAbAAACAwEBAQAAAAAAAAAAAAAEBQIDBgABB//EAEYQAAIBAgQDBQYEAgcHAwUAAAECEQMhAAQSMQVBURMiYXGBBjKRobHRI0LB8FJiFDNygrLh8RUkNJOiwtJTY5IHQ4Pi8v/EABkBAAMBAQEAAAAAAAAAAAAAAAABAgMEBf/EACcRAAICAQQBBAIDAQAAAAAAAAABAhEhAxIxQVEEEyJhFJEycYEj/9oADAMBAAIRAxEAPwD5xTDj8q+un74IrtYa6gH8qXJ8zsMIqTGwwcKe2Bp+SlXgm9WbAQBsMX5Ph9SoCUUmNzb9nFVJJIFr2xqKbFFCLYAepPiMJp8IpZ5MsxI6YlTq8jgjitIq+qIDX8J2MfvngEnAIaZKuPdeytseh5Hy5H/LDGCpAYX5HcHyxnFqQMNOCcRqqSqnuxtAIFxtO2B3HKC08BWa90nTad43PQdfPF/s+pJqPaNLD1IkxawwX/RmqQzMNW4BgWNrYlwhNJrAiCAbf3cTvvLLqsCdDv8Av98sWpNr8v1xXTGLgMakHjARyJjfrtjgB0Hn9MeOvPyH0xyqQQCP0j0xaA+gZHf1OGFY/v1GAKA38zgr9/MYxZUSXs57zeQ+gxq8qcZXgHvN/ZH0GNRljgjwTIYnCbM5bclmuSYULyvzw5pmRgR6GoRJ57A8/EHEslCTN5FWKlkqGJAsn8Ovpv58zg7L+4tiLCx35b4IOVB5tv8AzdI64gqwAPL9MVY0Is5/WLabj9MM8jkwWBamV06SCXY3gGPTC3NCaiD+Zf0xoqOVCmQCNv4cQnkqRcyCdhhdm8mhJJRSdQHe25b4Y6sDMkk+fXwGGQsCd8uoBOmhafyjk0Dc9MSFMBxHZRqYd1VmAARBjzw2FAdB8T59OuPKtOBt8z1w8sYHmVt8PrjP8PH4xgxZOU27oIiMaLNbeo+uEvAVnMHb3PtiWNcGhFMWtiuug0nywQywOXpbFNYd04dEijiNPoW95Pdjab7npgEZYc9c/i7suxPd5/6nGmIEbj4DFLgfxD5fbEtFpiM0R0O6fmXkL7YIr+4fI4PrRHvfTAmY9xvI/TBkEZlB/vP95/rjSgTfGea2aH9s/UYf9sBsTiboo+A0MqCxgmAJmOfTw54M0KKZOqWB2tHzvOCWWtQpjtEamlUgjkGQxcAz4T58hhhmzRZqaKAilYYsBa0k6RYb2E3ttvjVyZKQsyeX1AEe8W06emNE1YTAA7x062JgR0C72B5/5L6L9muilc1CVDQAxWQAttvHzxZSzj0q609B0iPeEatO5uL97UPlid7sqqRHN5UVWH5ZFuguZv4jlvfAOe4OyDUdjtNreuGXC3PeV0sXhGm42Fvlbxw/41wo1F1Vw9NUUEsFJuSAAQOckW8cG5iaTRh/9mNp1Su+0ydumG3s/kJOsskG2mTq3HKNvXFnDOH9oXpippdX0iZgkSB5Tbyg4aez2QSKZ7RCTqLSQNLwRHXFb7jQtmcE+J5EMZPuwAfAW6Yr4aF0vpDABWHe3sOf2w5rkKzgIKsKQV70dDMQYFjgGlSISbAvSZrGbEW5nwxklk16E+Q4cxTtWE01MGDBN9h5/pj2hlu1rBEhAxIWSSBBmJ57R8MOclwn/doNXTUjtCkGQNMraJJk36SMVcC4ANQr5mqaRckhSVDM38QF+5vJ33xo5tSJUY1kqzSslGBUUilV1zBERJmwNwQfiOmJ8Q4TU0ds0tUYayFIYBIHen/XcYjW4ZTNdaFOoz06zgO1oDRqaGIgiJjxBGGPGOFOPw6b9oZjvHT3YkkyYtA35YE3YYoZEsoUnQELGN9TePl+/Mx/0wnylNClN+1WVXvKTJD7aRczPIjwwwytUst/H64dg1QVwgwWY7BR9BhsawcoFbeCZtIO2M7Ty5qSgqBBA1SYJBAuOsYFy1acxTpI2oAk622MKNLHnYAxf83LDVonDPo9LMqAIII5Re3phfxLN91SjgEsI5A94D1vyxmKs0Kv9aIqSUaG0o4EN3djbDDjFWnTpsyBnp21aSe6QweVAuL+O4wOlySl4GdWpUYHVCkzpWdgOfn98GThFxHIU3pKGrsaizZRdm3ZYgtbDpLqPIfTA+AEedaGQ9Cpt/dwypcTAqkF5RgpQ+fI2wp4odvT6LhVm1NXRGoaVVSYgW6c74lK2WavhtXVVdusx5A2waVljvv18BhR7P2aPCMOFNz5/bFdmTPRT8/ifviNZLc/ifvi4jEK/unCEAZnb4f4sJeAr/vB/s4dZnb4f4hhLwL/AIj0/RsJ8mnRpGWNhiFfY+WLKhg4rqGxwzMkoHQY5lBx4x2xzHAMorrY4X1h3T5H6YaVtsAZodw+TfTCY0Zmp/xS/wBs/VcOcxTlsJ63/Er/AG/1XDrNMNVyBjI0PmlHiS05VkFSpS1KhaGKmNWxA1Spidxp9MVVq9SaSvUZQwMrIEyCQsG2wA6m/PYnhWZp1K6AGkPxCGXQdTAFmZi5JBEW2G9tsIuJLV7/AGkg9oXAa5KyWUzzkH54Iy4RTXJLMu6XWRHPTYkWNiN+uJHN1XFOQQBbUQTBNzE7XjAdGoxuSZMWkQd5EHnImcOf6SHIWCIA6cgJ59cDx0CyQ4a1bTBdu5VGlQDvtrv0nfww09peMt2i0Hdm06S6zCsIDrMXkWv422xGgtRI7sg72Fx4QRHLecA1c1RevVL0XqROlkaGgDTF+6etwd4w07ZLwjScPTJmk1VFILjV7xs0EMpN9Pe5jofDC/hdRKr6q60aSwYKIV/KBckmRcGTexvfA+SztJMt2lKkTUCinSVhqBdp1OBFyP8ATwHyFSsK1I010nv66RB0xcsClthPlAwrzka4wazKkUZQOCaqwCI92SSfIwB5g9MZfsqlCu4GoAkkESJHUEbx8sOvaCsFHaUi+oNdmgyo9255bYE4ZniS5rFnkEC+kLtJAHrik6yapNovocbrNV1mowIRrjYQpOx7o6Exzx2eqJDI7a6i0w4JO7FlMCDYaWtygDqcMOHcOprlmNRCe2sZDABBcBiBIBIBIFyIvhRT4d2jU6yye4UsLCoCAgYXgN34LR7o64cnm0ZV0X0KzNVU0w1OiX7tTvCTp/jnciJE/PAZpkNqaoHFSQNJmCLTBA3+3S7nK8UahT7GqikpAVAFIgAXsY3I8cDe0uYqrUpVCNKH3ADs8wDpQ90lY6He2LcG0JNRyDNXZKSk6QRC6Sve66u8lhfr8iMGcEzZYwWKi5kAHYTsV+2FXFeNlwz1SHcuGTcgKAe4Z3BEH08cF8NKKtMtI7Ym0GwkLFx4sfNRiVLaqY21JjDO0m7U0ll2HNY6D+UHaN8e1KhRBVmCxKFRFo5EaY5bYDGbPalk1fiNVAK7qdQNr3/D2HhizO0ezyxVmRaq1NQDONQsIECQTG4m1pxotS+DNpDHhFY1nU1HjQ0JCrMkbC0bAXwanGGIbSzAqTzPjeBhXw7PCmaTqkU3YGTAAI0sqyTPN2J6R0wBlGYPUFOX76inIIDB1tNtgZ9PPBGaeWDXRqKubgr+IS8AnvMCCRyvcbj02ww4BWYlwSYEQJJ69TjI8VzQSuSWRgaYHcbUwemgIDQLSwIv/Ecaj2cqBizDZlB+v3xV3FiI8RNx5j6LimcWZ/ceY+gwMZ2+HXGcOWVJ8E2zZp3Eg7+HOJPSYwwTjWpKjXAUKZ5TN7+Q28sZ3M8PeoYLdnCsSDBsGBuu8aQm/wDFgbjNNqdNTcKQAe8NDGfyr7wHoInA34DFGpp8XqNTVlBJZe7sJaQOZ28fXBlPO95UZpLSRzsBzPzxkssa2Yq06iUxTp01ECRDR0gddhbY4O4KTUqU6pXTBcCTJgjxMm+Jbd0VScbNLntvUf4hjMUCQ7EEghZBF4jVeMaPNnu+q/4hjKqx11NKlzoPdXc+8MD5JjwORnSy0/xVnckgiYMkG+8CMA5/jDNUC0u8w1alU3jSII6XO3h44zXBc69ZqtPSqmDdwCQwJtsNj8IF8T4hXZHRSGVtMEAQSWtckXFhP+WH2N1RpP8AbtQam0FgACVBAIMEn1jkJNueJ5DN1a1FHWCDqtPL8rSecjxsfghq5JaQVqhpprpqpNOxMiGJt4geGDshw0qKyCu+hSokhtYtfaBEEXI5YW3yFoZ5KtVbSHsVIE6pkCJWOv7nDLNDuHyb/DhPw8AQNVhUIA6x3eRiJ+fXDbMt3D5N9MDEZjPn/eP7x/7cD16rhiKglhF1YdBvMX8vniXFakVyfEn/AKVwHlsrUqr2hR11XuT5TY4yZaRjeBL+LUPRTPgfd+hPwHTHua4PWpGi2YLo27KdMhb6SN4mBM9duWD8oqq1Q79wsxhVgC5JM7+fXFKKcxVNLVpLoHB0qQRpn3iQRF45bWxSu2/6B1QFl8m9eVRSxDFgYEjnckgR5/rggUmG4IIse4v/AJY9rUOxRk1ksYXTAEgkMZYzy2AvcYsp0w06W0lYBBRTfqCTcEfri1JEtNKyp9RmQTq37qj4wcSo0lpkFadyRcFrXvt8fpgoZMn/AO4v/LX74muRO3aD/lj74p7WRuAs5T/CKpYIRp3B3UTe4wVVqVqmYVmqAAUzB0za8Ahibkxcm31JTh69myFrsR3tI2mdg2J8P4GSY7YTGkfh8if7Y5/XGN7bZrcZUgpeL0ioVhWYlACTTEFiADIB2nn8sLznhrjQ2nVG0DeN+npiXFOCdk0l7TMimLcx+fz+GF60lVpnvTP9Usz6vjfbCSJU5RZqqudrVB2ZqlVewmWEN3SALEi8b88J+EZx8rUdtZZbhlBIVyTYlQbAAG3PDynl6yJTepmQQbikVWRHUBpEET6HCjPZXUoEgde6b2gfmt/mcJNbuROqCOKe1PaMEZKeowC4FwLmPHc7/wARxl62ddQra+8lTum8g3HLw5eWCm4Sse/sbEL4/wBrFtDhIWDrm4N1tz/m8cVOW5gmkhenFmFai7bp1sBaPymw540nDWrVKbOrLClmVmJ7hVidouTNpn3sJsxwhWYsX9Av/wC2GmTRlpmmWlW0yQCDA5bkf6Yn4p2wVywj3iXExUVFZe+o1kAADXBXuheRuY8eeI8RrVquioxANSp2REAmFgMZ5S2o2xZ/symSGOoEDr/l1wQ5UkEj3SSI2k3JIk3OIjKCRbhKyXY1gyJTqL2TuQylZ0xEkyYJ0joN4wsdcwhQ9+mCS6VSPegmCFnbSBY7jqMO+HU2ZjAs25aekEgg2tzjAGYqitVQJJilqgS0D3e9YFu6BcG2+CM00khSg022D8V4bmKal9TGgriCIgnmYLFo2vtfGz9g81rpjwBHwIxnuJ5pUpvQcCRTpuV1EQCYAudwpVoHMRzwy9lz2DmmoOo2hrAExub7XJ8JxfuJKn2SoN8dGizFIl00xJMiSOQG49DiisFXM6arQTJQC/pEeuMo3tD2tWnMaHapTFiCLq1NoM+8PPGhyQCFW0aiDqkl5Mz/ACwAMKPDop12M+KZGFd5iUKhQbAGxPqsW2mPPCD2kph1phQFKhtJmwCgsD/0L8cNMzXlTpB1MkSdXdnkBov5nfwwqrUKpBAciTvDmxsRdee04T34ocFBp3yM6dRMutBGPaJp0jTGoEiJaNt48zgnKZAoiEMFCa2FMGYDKSATzIk4UUMuEuElpB1MahNuXuCcHnOGDCCTq70v+YR/B02GNaRnwOK7SgPXT/iGEPCFY5g6bWvPTU07YuXPsF06LCIu/Iz/AAYCUsDIW8zcOQd7RpHU88Q42wukdw/gaUcxVao6sDMNtBMltQ5QeeKvaLh9N61J+3VmAunIqNyCsxJ5Y7MUGZWCjQWUqzRUYkHn3tj44gMo2k+7qtDinpYAAiJVRPdJF+uCtvBV7v5EfaKiaqAd1WAaCbCNM8p2IF9r4v8AZnJ1TlDUaspasRBCmNMBZMEXZVBmOZ3nA1XIVWVlFRhq3gNsRB/LzFsMKSxRNPQB3VWwa4E7krb0xMN9UytRQv4h1CmXUVW0jSCABsY5iwI2iMEmpqpT1U/TCbMVKjWA0rbur2gHj+WBPliwZypcaRpIgABoFt/d3w6ZAs4us1SI3Jt/dTDOjka2hAdCkKBBgn4x0jApntO0Kgm9iGjYD+HwxGtnGnn6F/8AxxO0aZ87z2Yhqyi6kIkbSCwdgTPKAPHFPap2lN1KhktpW14sPQ4NzdPTUJEBmqajqAMG14gWkYrymQqrUqHUstOolZBO8hSfE4iLTV2XJNFfE1NSpoLAENMG1pPw/wBMX8NNPUzOri2kNqBBImLD7nEKmS1lKlSTOlQxv7sAWO8DkemDH9nczq0hGLMNY0wIURcqtkO1jBwKqHJMtpEC+LBUxfQzVZaer8RoiYmZkD9dsHipW1BXaokbjvD6mfpiXLsn2vsAD7XwTRrAOstAnvH+Xn8sG1S8f1j/APyP3xPhVIPVIrOxpqjOwZm0mOTCbjmV5gEYe9NOxPSlF2hhnc1QYgUy5gA6iFm4B5WgiOXXCXLV6JrVHzAFMgyCqWI8CBPjuP0xncrxioyo2pgGJU9SfykxuYt6eeGqUKrVFSSeZgh+7zJgkenO3XDUS9yvgcV61OrHZMQoKqA1lBqG+xhYII57+uF2YpMCyxqgxKywt0IscNODZBWyba7F2PwCmPnJxRwvhlM0qtWrWFFaIkhlsCCQJBPemPdFyTy5kHYtaKvHQtQU9La+07UG0AaRYEBpvJn/AFwblHCd56DMINjqUaokSbdDbn47YyfC+J1C2p21LBJMAzeLqNtmgeNsF+1NWoRTAFteoEb+6AFLDlF42vi7zRntxY87DXBCNeDzxZ2BWBpJJ/cbYXcMyBpyKhKNUbUqQ8rNzqIsBMn47YvqrF9LE9ftb54ymn2b6dV8QqgIcF6ZZFklZ0zEx1MbY8pJrHaaAoY91dQiASN3aTscLqLVwxFFVJHvhmRZRgRA1kSTePHC5G7OuyuraLyAQ2k7m623v6nFNNpISkk2zVUFZKdUtpNMrFSHUHSQZVSGsx2EdMIqdWlSrNoaVRe6zMASDvIEibbTecDZ6pRYArIKkETYxzE+Png5nXVUdQneplSIFmkNI8fvgjDbyJyUuGepxLL1TVqVVZKhZZeZDAafykHaIEDztgrh/GVcuyus6WAUg7GbgBbAbXE7zvgHLDsyIEqw0NI5ECfmJnphRnclUaqdKMwTugoCwt0K2vPzw6jKNCacXY6fi1OqKZKVHUkEAjW6lQSYcLtcEC+NnwnOrVphl8tov5HGG4PQr0qLoUqAyAncbdrMQYgQAMab2bbsqbCoQp1T3iByHU+GNE0mZ18R8WxEnAr8Spf+rT9GU/Q4vDCMaWiaZ69bR3ugY8tlXUd/D9MCcO4mCgqHSSQJW1iSBBHK5HoZxVWpVHd22pLTKA3uSe9YAk+9G3LwxjXy9btNB9+srNq/KxDNEHbadsY77tmlYRrD7RsophgEDqzarcmKgSAYBPXpi6pxbU9JbhToa0d6SykecgCN7zaMZv2koLSp06dR2NUUx3UEhf7RMcy1pnc3tiGQoVuzo1A0rScb+LAj4ahv44VoZpxxxzXemyKAjMpFjEKpEbEj3h54jR44XVaiqSBRLmYi07DyDGfLmDjPUNYzjqI01VZgRsCWuwJvI1QfA+ODOHcOekrKHXQyLSXmZP8AEpuASeU+954SdvkfHQdQ463ZVGfukEQSZlTYAAXAmL/zKbYMyXGFGX7WsrU2B90/KZF5vbw8cZ2hQKvRSrfUhZ1W4IRjU32gqQAT0AwRnVrKiHMqkmsrGT3QNRiI6FzAI6YSbtg6pDQcbL065AhqLMYmAVAUmN9yQBPUYW5z2sdWPcBplluoEgHUYg72Hx88e5ehFZ8soGn+j2MhpOuSxg2uAAOirjOZLL1Tqcr3Kj9wbElASGE8txPPAsqxXmjZ5vi7JRV1UBijWYXJUAkzO8Xi2/PC/I8aaoCzarGBMC1jsIjcj0xWoqdjQYqegUgd5WKgiTsSogHx8cIqOcfLl6LhSUYwSTcGCD88TJ3wUlRfnODZhmBCKsfzU/1bfEW4dmtJYosH/wBylaYBM6tjfni0tTp6Gqm2+nr3oixkXBHocMqucnTUVFVQiyAVADkEkATMwRYYW51wNxV8soyHDBpTtNML7yiogkfytffxGNRnMtlQFtWXtCCAtTvzHVnIMeUWm2MYOKoanZidTNEATEnnygXMYvz2YRiqNULVQ4CiCfwwgK7CPen9cKDlnBcoq1k05yn9HoFnq0wQSyBgCWY6TyO/d6WnCrNTVh3zFNjFjFSY35r+uD8irf0QsVDr2h0oYYjSLnSTFyG7s/XGepElQQpKgCWAsJ2vyxM5tcIqEE82MJQDvVNtyFMfMjA6ZimzVUDHQaQltMEnvgAd7na+BtYYxomJjeT6YGy0vVqTyCD5tiIu8Mqca/ou7HL9iNFIh1jvLUUp/M0OZveOU+GDf6SAdQeQdrQWAiQTFpFp+GE/EKpWm+kAWOyqPoMD+z3EmaUqGYuGIBMbRp/MOg5SceitHaqs4t+U2MM3xSqXjXCoXIEKLQwM2v3bXnCWtx3Mxp/pA0gyB3SL8/d38cGe0+WCLSgn8QajeRBi1rmZv5YzFcd4jx6z84xGnBxNNSafA0bjFbc5geg+y49/2xWI/wCLqeQaoPsMKTT/AH+/2MSFIj9j9+mNK+zK/oOfiNTnma5/v1P/ACxD+mtzr1vif1fA6US2wnyHji9Mg+8Md+RP0HPbB/oWTdhzqVT5/wD9Yc8Ez/ZxpepTUg9/TqkwRBAaDvsYF+eElTJuN1b4YYUQwpFdtUldQIuN/wDp5Yl0lyPk01XiGxSAsAXCEz1Yxud8VniD3GrxNl/QYOyfBEZF1VlBIEgCSDHXVg0ezdPcvUM27qAW+OON7mzq/wCaQifiFQgfiPHTUY+GPKOYI1XJ82Pyxoh7PUh+WufOB+mFfFuIIoFCnRHve835iWiQ35hykbbdcCT7DdFrCFec75kjcYGXKi1zjZ5nJ5VEB0aWPUErPmTBx4K+TRFZ+zViAdOgHf8AuknFJV2J0+jH0xp2G/rjZtXK0NYuRTn1AwRSqIyF0TujrCz5AeMi8G2PWVa1Puxpcbz8dvUYqEtuSJrdgSUc4+Yp0UeqVZmZkemNOkBSWRwD3oEx1MYSnL1qyLVarJCMFdhOrSIvJ5jn4Y0FLgrJIU04MwTrkSpUkQd9JI+2KE9nqiBVQqyAEaSzqskQWgKbn9MNtdeRbRNn8/SGVQOwqPaDdmY/m1Ge6sk77WA2wPWzDtQeurCkGaNC6jLKBoi8C19uWHJ9ky5HdpwsxDPzJJnucp+WJ5jgJVAulAqtqP4htbSPyWwRUY5yDt4F/DuJVjTUsGbUIRmbuhh3YEmACpYER0jDTQXJrU0BrJGgAlhqAIIiYiCPIicDcczzUqFGmUXQV0hp1Ag9G6wNVo2nFXszxNaVQU6dMy7qdQuCCVUmB3gZIsR9MW3FvciUmsM84U1U1/xgyVQrHUSLWAAGm0KAvwxbmM7WqnMUgiKwUFnXX32J7qiW5g7bWxL2hq68zL1CdKNsQDJJ0gaLiJG/XxxbnOLLkiVUqxcKWZgN1UCQSRtAPPfE7uynAo42tfLVVruv4Tn8QLdtoIJJgG5jbANDiVSnXQilfQRpLtZGAmAbI8LuLXx7xX2hNaqEaqppse9I0rpEkmCxuRPxA3w5Th9OswdUJq1SVUMSq0wsmVE94kAXvtyvioyVESjkz1PjlRiERezZWZiC7nws3QdLzvgWgwqIpqJSZwILFiCbkyR640fEcnTVlpEUaRCEtUADatpg7hiZ59b2wwyGSpmmn4dNRFpVbjk1p33wp00EVTM7xSu9TUgpBkUQ5EBByC6mjnJgxAg4E4rSqdlSp047ONQmzWXUZi9xG8m1uWJpmqlLSKZZTN1JmRMkg/l3g9Z9MWdtUJPa31m7K21xcCB4WvtHPBKcn/hSrsR8Cpa6+k30kgm4ERpkkX38PzYuzFSoMxVZWNNzszG8EwSpO8gSI5YCyr9i1RmBMVisTBIXVIkHkxU7cpwzydGs6CpSPeNNVcsRsS0XYg7R1sPHClKpX0NK1QDR4lUo1CVdm0MGJBMOsjdZ32Hr4Y2o44GoCkndZp7w2M7COtxflbGdXgD0XWoySjnvA2Q2MkagLb2aB0OwwHwLO9nUq0yAVqkgAjYgm3hYkHyGK/lgXGTf5U0cnWBZ2aoFkCAV1EWlvy9fLniXFOLIGq01SkzVIbUv8YgkDTJYTJB54SZqqhSSx1xJO5+Pywuy+d7Jgigaw4KNAsbA36Ry5ycOWlSwzTk2+f8AZ9FBLikARABLRNt+754VcD9m6T1ndSFVRpldSjUb90m9hv8A2vTHmbqtUJLH05DnYYI4FxQ0agSe4zRE2VmuImdz/ixwx9S3Ll/s7J+iaheP0R477PNV0J3IpgBXViBpEQNJM6om8n5xhRW9ihrJGmCdpP3x9CVg14B8jB+WAKeaUNASqpnfvfrtjZ6jfZzLSSMpT9lB/wC0vpJ+OCqPsUpGrUv/AMPvjX2J5k9bH9L49NBdzrPSRA8rYNwbUZyh7KU12ZreEf8Abg1fZ2lFwzf3o+i4daEbdgv/AMvlhZxDi1OmyUQ3fdj3iT7ok2BPQEeZGKSi2ZytKyK8BoC/Yg//AJD+uCMvw2lIC0gPHUD9VxDIhHoo5YksqmxiSQPG2Bq3EqVJ9IYh9DnTq1WA/NG3hPjgjTYpVXIbRzCksqkkoYI1L/lj01ZPusfgf+7GR9jOKAVcxXeG0DQEG8CQpkwLQRc8z4T7V9pmp1KtbcNyRgwEbk2i4K7R7uB1YJYGdb2kopWWjUV6Tse7qUQd/wAwcgf5jGDzeeZw9Sammoxh3BIA1SFk2B8Jtgtnp5up2tQa3Zh2VM3FQyQVjY6feieR5Y0XtC5p0GpVaQQBQKSkqRafyqYt3TffF3FE/JmObjprhFcwaYILSe8DGk32I+2LM/nHQLU0uqkgElWKFf5akRI8PTA3s5wQ1MwUqnSArNKwSYg6RPn0xp/aTjNXsqlGoaRpFAqlFI5bFWNj0gnryw2o8IN0uQccZ7Sgy0lenTphtNm0NYmSQBDsDqgzci8mcLOH8bfLopjaSyHYz4HY23H6wWvs/n0rZalSqToprFUA7BYgDpyv64V+2NOmxpigiprICxIJ1GBI5X9d8G1WG9mup8dZWlsu8LEkXiRIkBel8U8P4327VnknvBUS/jB5GTGKOM5hcrlRTo1u1gd6RziLMb8tuUeGAP8A6a0aTds1VoKsukaoJYAszRuQJW/WZxC4G7vI4yzVKGZmuwAZYVVeSWnu++AARcbm5GEedzbnOhaDupfuuAZgbkHlyPh8cUce4ktTMmojq2mwJ2E2mRuBM2/XD+hwPtlXsStN1WGqAanY/mJuu5G1sFZDoS+2vEdIRaejQkd1RLTBEzvzPxwJ7H0WTOUkqnTDCq0MLAKWVTG1xJ8h4YMrZOnUq1HY6VpDvlYGpvIi3P5dZxnM3pFUsC4t+eJuIsQQYIt688aQfREgj2r4muZzTOhIpAwloJBN2BG4LSZ529F1firtpDmdBME3MndiTzgKJ8BijhuQq5mqEpLJsTyAA5sT8Opw3ThLZWuKlZFYKQUuGUkbgjr4HFyaREbeBRmF7wLLFp2ifHYT54e8N4kyAdqhcFQEnvSD3QoM2AMGBcRi/O8VGcqU0dAVLgTBBjdoMiBANv8ALFvEs8lJgoLaFICqRBTlqAPMXInmBiG7wWk4/ISUuJuX7ptJidr2MG5jGryntNSRFVtbEC94jwF9hgPi/BaK027Ijue6JJJgbyftjEZmr3jMg7Hf5zzwbU+A3tcjbi3EyWKAm1p+v1j0xfwTMmpUSkxNyL+VzvbYc8IqjSS3Un64bezxC1lLSIDXt08THx64JYiJZYNxamqsSG1EkkkiCW3NpMRIHjbGr4ZliKFRQSrA0xMG11U7CSLNYdcF1aS06SkgaSCJGo78rQPyjBdF+zormDfVUUzESEaSY6zyxlv3YaNarKDs7xCnTQsKtQaFFqiEFjEaQyytyGMb2PMGMpx/iuXrHUoVHDyrAQYkQGA3kb2t8RjX8Zzq1wAGGl1WSw5qCBEDcSfQemPn3E+HKrsTBXUfr9JtHhhqSuhVgLzuYVqTMrAyFtsRcWj0PyxLQdVN1EtqFp6H/QY7gnFKaoaJpq6liwkXuALNy2GNOvB3cr2YgflXWGgbmJi2NZNtUOM82yunXBJF5G/xg/PC3O1ytPWLHXK+hlfoMFVMnVUuDJBMswIa0dVJj164XcYBZLCApG9o6T++a486Wlt1Ej14a+/Scuze+zXF6NdWcB0KmL9SL3AP7OGOZzwXY0z/AHgD8yDjBezXHKGWV0qsoUkFdiSechZPT4Y1eh2CvTdezYBvcYyCJEQB8ox0PTa5weVLUzjIbTz4nvOI/lAb5Mxx43EFm1x47/TEqwlhoVwsX177biQT8cAZHiOXeoyO9JSpKlXK6pBIMalE3xLVK0xxnmmgr+nIxvCeTD/ujHzTN8e7Wu4lTRLsUhQCRBUMWEE2uBI+ON77S1KCZWs4Cz2bhYCi+kwbDrGPjFCp+Io68vTGvp6krMtaTWDe5X2vp06T0Rd6aAUiCTJMAAm3uzv/AC9cIMtm2DuDJZ03Ji7aiST6CfXCWsfxJG4YifDkfhBwcXl1IvqWBG83gAeP6Y32JGe9yDMvmCgY0201C4IMSECkszaSCpM6Asi0v4YKq1TVpVVZiWP4mqT35PfDGZvY9MZ7PFqTPqENNxIN/MGP2ccudKlG/wDbEjr3oPyw6sV0OvZ3PNQ/GZIpksqMeTxB08/CRbceGAOK8SqdrFQsNDGVaQenunY4Y1eJdpladE9wipqXTyXcCZnVJHw64X1c0N2O9r3J++FCDbbYT1EkooGfPdlUR6baio2IkAkGQJ8Cb+PhhgO9T1FQAxJgGAfExy5AffCnPOCIgb74sfOkrvta3S8fXFOCTEpui7hbdnXVmfSFXpOqCCEI59b9MH5jPlHo1KYDMatlUxaV0qG5STHljN5p5g9R98WZdyACTttP1jA4oak+jSZyvUzbPUbuk2ubcoAvcb32wBwPi1Sga693vISZgGV92+5nbT/NPLA1DiPdeZIN/hOK8/xIEyvOC9hcgmPkf3GIUMVRbm+bINTqswYXbaAABzmZ+p+2Nz7OZkUMjVq1BqDOy6rjVpAYAsACRdu91Bk7YyHDgWfU3dBFiYH18JPoMHe1PG1qgZdNPZ5dLsty7+7v/DqaY5xfbFON4JU9rsC4fntb1Q4JVxcggMCNWmJ6k38MSztLW1OpW1KmooxBBawBkA2G/jz9VPDcwVcDlB++GVHJvXYimNRWDc3udyxsAOZJwbUmG5tDfgHFqOWz79hpFCoukFzJE6ed5OoEct+WJZypVqu4MQ02XlEgHefCfthLmvZ2tT1a9AKmCNQJ3iRFvnO9rYN4VnQjkcyCS2xJEXt64hxTeGUpbVlCo1HpuJWSthMxzHI+f7GDM4BUY7XJCmbtBuY2AN49MdxusrdSSAQRsJAkePl54qyOdb3NRACmI2mLYtK8kbqx0F8OzdQVYPeAESTuo2EfbHnE9Ae/etvAFpMAyDeMB5vMAtMjxI+M/P5YGOabmbjBtFu8jMZYlgjlB2dppyTz7rSYJ8Nxt4YqWvQE6mqzMQqLG/Uvi3KuCq6RFzI8cJ6vvE+Jxs9OKRC1HZ9E9i8wlculQyirzABIiAIvFzNj+XDPN0Ep5OnUf+YBeoBcrM7SYmOuMF7OVStWxI1JH7+GNTxTNEplhUvTHZ6h/LqWSfSfjjnnFWbRbof1Kq0tNJ077AFSFAgFQunYHaRqxleJ0T2jdqgBPe0kddt7/G+NL7TZyeI0SgEkCn3pABYMJt0nnOKfa7hh/pGlAL00Pmbgm/lPrhQjFTUmOTbjSPn+ZzRmAqAbWRfrGDOH5piI1EQORxTW4e+o22Jww4TwjvwXjlt9Mbe9CLyzNacn0JM9UYswZmInYkkfCcPMzntVLS25Av17wOIcQ4QBUaWgX6Cw336YhQy+shUBbYX5Y59WcZNNdHV6dSipR8oS8RHfPpj7B7LrqymXuQeyUcjsI2ieWMdn/ZpjUBFFogSQJ/WcMOFZfNIAvZFaYtDLFvPfGWvqe5FbRaensk9xsZYW7Rp6wQPnI+eMtxzgCNV7cZlUJP4msKQf5hLi8eN45cyG4rptFQecgfH/ACxnfb3MMUQamlQzAEzvA3nwNsZacZuWcFScUrVCn2n9o3mplqR00Vdltuw1Egk9DYwItG+M1RBDq3Qi2HT8MEkHMT50jv5hjirM8OVBqWsHM/wMCPjaPWcejGFLBxydvIDlaYZlDEhdUMVuYgbA7kxbDDjefpCpGWUoigASxLGVBbVePeJEC1sDZYqgLEc9uu0D446hwupVBqhVgmbuij4MwOCrY+EL3l23tF+mCM2t1A/hi1+c4PrZBwo1AIZ/KymR4aSRz54FKDtVA2A+/XB3QmuwjtwqQfejY9f9fphdRfU1+QgYY1Msr/1ck89zA6npivLZcIra4WesfrilkjgCrdMVU2N94sMFVcvAlbi95nlPLwxUqqV6EeIuD53+eBgmV1vy+C/qTgqlRRqVRmkvICDkLyWPM2sPXeMVuyEyxJtcC2Knri4UWJsPDlhUWTkEadiTA6AAGZ87Ysy2Rc63QAinE9Lki3XrganSYESL/fB3YlQ3ebU28EgdYMb4T+gX2Qy2XepqdhrAtHjuTPKOuAsxOwAA8PDB1DNdkO6x52I3nfY4HIFQkqGm5PPyAv3iTbYYYgOkYM4YZWv3xYnVbSDEmYHneLYB0kGDuN/DBVDJu/uqSOvL4m2BqwToNz+eLGWMwNIECwGwJAk+ZwLpb3iRcWEifh5Y8qZdlPej4+uIEl5bp8sJKhtt8heacMLXAZh6GCPocBUzcHDKqgCtsPxVWOh0mQcLgvywEkgPriqouCGaTYR4YrcYANjwnLsDFTLgKZkyOnhf/XC1stLGKLAEkixxvGoDHq5VeZOK9mPOf2QtWXBkuG5diwlGAFtjYT4eeHXFaAACahJppyJiLx5/bDdKQmx/fhi9MqJ2F98N+nTWGVHWa5Qs4xk6lXsKgJVtKXAkl1vYT1k8+eHlciq1GqxgoNLchNjeRtuPUYB4tRaqEUnSqDYA33v53xdwbLU1Lq7MwcQ2s289v3bGD0sO2brUyqIngOXJntmJMzDIB9MMTkAsBajVB0BQ/MjGczORZahWmGYLEkjTv4H67Yvy2WqqQY+f2xH4ne7A36jqhrS4PqJ1IzT+ZlUkesgYuy3CWU6gqxtddJj4nwxTRY/mA+eLw5Gxb4nD/DazFoX5KeJWWnKETE28QQPmG+uIvlagmInycfG5j0xUc0/V/jiS55/4j6gfqMHsav0Huaf2Sp06gBLDTeLsV1fEg74xntFlzmc+tI+6lMM4F+6ssRbrqUeuH/He2rAaaoSJHugyPSIIwk4NwV6FftWdKndKkFTzi4ExIiZw1oziraE9WLwZbOg6yPE/XFVRSVItJjfzn0xqeI5KiG/EABaSO8Bad7euB8xw7K9k7zIBADAk96OekxPninrrw/0Gz7Rjc0ACAtwP3OLsxQISnPNZjzv9MG6aXJGMnc/c7euHnE+HU6+mojaQbAQYAAFgeZG2EtVR5TBw3cMyNKjcbgkja25wKH72ppO03v43xr6XARPv7LMHr58sZkZUl9ABLEwFAuSTAAA5npi/cjLghwkuRpnssaBOlmIYLfUbi53/AHtinMVYAbSpnmfvjYVPZ9ly6U6ukVSi2JmNOq0idljbx3xlqnAnmSVIG3e3HhbDU4pU2Dg30L6+ZBQiQJ6YXNBI+eHPGOFOuk9287cowsrZfQAZvhuS6YlBoOq5jRAC0z3Qb00O4ncicU1c0YJ0UpiJ7NbfLE3y1QRqRhYC48BiqtQYLdSJxan9kuINQJ1wN5iT5/bHmZzbHw8BjxAQSeu36/vxx1GnLgYjsp8HtGgCAWk+ExgyhmFpaHRRKODEkzcTM8jAHxxXUFsD1UJgDcn67YtrBKdMjnc01WoXbcnBNBpOnWyKoliom8gWEjmevXFWayL0iA4hiJABm1+nlj3K0TDmOX6jEKuinZoeH5XL1DYsShmSSJE8xb9ximrln0EqyyCVhdIIEwB7sz688JqbFTI3GLVzRVtyQSCR1IM8/IYbQkWZlH7qkEBDsSLRvbn5jAM3bzOLc1XNRpM+pJ+eIFd8SMLymRDCTURfAySPOBHzxbV4cgP9enwOKnpwbeH0xGrvbF0iT66KflixQMdjsamdHhnkoPr/AJYuQnoR8Me47ExbG0jxjgZ9U20/vbHuOwNsCxCSZMk9SxP12xaFOOx2DdQ3E4hvD4HHqz4Y7HYSlQNEWwO6tO/yx2OwOVlbKIGfP0xH447HYh6zRK0yJp+HyxU+XndZvMFQf08/jjsdiHrW+C/bJFD/AAkemKc3k+0XSysVmY7wv6Y9x2D3voPa+yilwvSGCK66lKn3jY+BkT44CX2cQCyNPUahfrM47HYSmnmg2tYsKbLtqBbtHgRDs55RzwuHC6kR2jf8qnHzXHY7CuL6D5eQbinBXqsYYotoABN47xueZ5YX1fZZyI1Hw7jW9dV8djsNNLoMvsdZvLVYUqCxk6p7oHIEbn0wozVR11U2ovG8gM9/A6QP9MdjsZuMPBcZy8imlwyq7EmnVXp+G5+cRhtwrgjo4bsWPKWHW1onkTjsdhuWKoKd2F5jI6S6mg78pWm5HU3jpbAnEOGMy9qKNQmYjQ+rbpHuxadsdjsYxl3n9mvOAGlka9Ry1SjVJ2ujWHqMOMtwjuvqpPJECFP6Dyx2OxTn4FXTKG9nQW9yqBM+632wFnOAMqgqtVjO2htvhjsdiFrT8lbI+ABeE1v/AEK3/Lf7Yl/smt/6NX/lv9se47F+6yVBDV/Z+oWsrxfdSMCVuB15/q3P90/oMeY7CWvJh7U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4" name="AutoShape 8" descr="data:image/jpeg;base64,/9j/4AAQSkZJRgABAQAAAQABAAD/2wCEAAkGBxQTEhUUExQVFhUWGB0bGRgYGRgbHRwaIRwcHBwcHBgYHCggHCAlHR8YITEhJSksMC4uHB8zODMsNygtLywBCgoKDg0OGxAQGywmHyQsLCwsLDQsLCw0LCwsLCwsLCwsLCwsLCwsLCwsLCwsLCwsLCwsLCwsLCwsLCwsLCwsLP/AABEIAKgBLAMBIgACEQEDEQH/xAAbAAACAwEBAQAAAAAAAAAAAAAEBQIDBgABB//EAEYQAAIBAgQDBQYEAgcHAwUAAAECEQMhAAQSMQVBURMiYXGBBjKRobHRI0LB8FJiFDNygrLh8RUkNJOiwtJTY5IHQ4Pi8v/EABkBAAMBAQEAAAAAAAAAAAAAAAABAgMEBf/EACcRAAICAQQBBAIDAQAAAAAAAAABAhEhAxIxQVEEEyJhFJEycYEj/9oADAMBAAIRAxEAPwD5xTDj8q+un74IrtYa6gH8qXJ8zsMIqTGwwcKe2Bp+SlXgm9WbAQBsMX5Ph9SoCUUmNzb9nFVJJIFr2xqKbFFCLYAepPiMJp8IpZ5MsxI6YlTq8jgjitIq+qIDX8J2MfvngEnAIaZKuPdeytseh5Hy5H/LDGCpAYX5HcHyxnFqQMNOCcRqqSqnuxtAIFxtO2B3HKC08BWa90nTad43PQdfPF/s+pJqPaNLD1IkxawwX/RmqQzMNW4BgWNrYlwhNJrAiCAbf3cTvvLLqsCdDv8Av98sWpNr8v1xXTGLgMakHjARyJjfrtjgB0Hn9MeOvPyH0xyqQQCP0j0xaA+gZHf1OGFY/v1GAKA38zgr9/MYxZUSXs57zeQ+gxq8qcZXgHvN/ZH0GNRljgjwTIYnCbM5bclmuSYULyvzw5pmRgR6GoRJ57A8/EHEslCTN5FWKlkqGJAsn8Ovpv58zg7L+4tiLCx35b4IOVB5tv8AzdI64gqwAPL9MVY0Is5/WLabj9MM8jkwWBamV06SCXY3gGPTC3NCaiD+Zf0xoqOVCmQCNv4cQnkqRcyCdhhdm8mhJJRSdQHe25b4Y6sDMkk+fXwGGQsCd8uoBOmhafyjk0Dc9MSFMBxHZRqYd1VmAARBjzw2FAdB8T59OuPKtOBt8z1w8sYHmVt8PrjP8PH4xgxZOU27oIiMaLNbeo+uEvAVnMHb3PtiWNcGhFMWtiuug0nywQywOXpbFNYd04dEijiNPoW95Pdjab7npgEZYc9c/i7suxPd5/6nGmIEbj4DFLgfxD5fbEtFpiM0R0O6fmXkL7YIr+4fI4PrRHvfTAmY9xvI/TBkEZlB/vP95/rjSgTfGea2aH9s/UYf9sBsTiboo+A0MqCxgmAJmOfTw54M0KKZOqWB2tHzvOCWWtQpjtEamlUgjkGQxcAz4T58hhhmzRZqaKAilYYsBa0k6RYb2E3ttvjVyZKQsyeX1AEe8W06emNE1YTAA7x062JgR0C72B5/5L6L9muilc1CVDQAxWQAttvHzxZSzj0q609B0iPeEatO5uL97UPlid7sqqRHN5UVWH5ZFuguZv4jlvfAOe4OyDUdjtNreuGXC3PeV0sXhGm42Fvlbxw/41wo1F1Vw9NUUEsFJuSAAQOckW8cG5iaTRh/9mNp1Su+0ydumG3s/kJOsskG2mTq3HKNvXFnDOH9oXpippdX0iZgkSB5Tbyg4aez2QSKZ7RCTqLSQNLwRHXFb7jQtmcE+J5EMZPuwAfAW6Yr4aF0vpDABWHe3sOf2w5rkKzgIKsKQV70dDMQYFjgGlSISbAvSZrGbEW5nwxklk16E+Q4cxTtWE01MGDBN9h5/pj2hlu1rBEhAxIWSSBBmJ57R8MOclwn/doNXTUjtCkGQNMraJJk36SMVcC4ANQr5mqaRckhSVDM38QF+5vJ33xo5tSJUY1kqzSslGBUUilV1zBERJmwNwQfiOmJ8Q4TU0ds0tUYayFIYBIHen/XcYjW4ZTNdaFOoz06zgO1oDRqaGIgiJjxBGGPGOFOPw6b9oZjvHT3YkkyYtA35YE3YYoZEsoUnQELGN9TePl+/Mx/0wnylNClN+1WVXvKTJD7aRczPIjwwwytUst/H64dg1QVwgwWY7BR9BhsawcoFbeCZtIO2M7Ty5qSgqBBA1SYJBAuOsYFy1acxTpI2oAk622MKNLHnYAxf83LDVonDPo9LMqAIII5Re3phfxLN91SjgEsI5A94D1vyxmKs0Kv9aIqSUaG0o4EN3djbDDjFWnTpsyBnp21aSe6QweVAuL+O4wOlySl4GdWpUYHVCkzpWdgOfn98GThFxHIU3pKGrsaizZRdm3ZYgtbDpLqPIfTA+AEedaGQ9Cpt/dwypcTAqkF5RgpQ+fI2wp4odvT6LhVm1NXRGoaVVSYgW6c74lK2WavhtXVVdusx5A2waVljvv18BhR7P2aPCMOFNz5/bFdmTPRT8/ifviNZLc/ifvi4jEK/unCEAZnb4f4sJeAr/vB/s4dZnb4f4hhLwL/AIj0/RsJ8mnRpGWNhiFfY+WLKhg4rqGxwzMkoHQY5lBx4x2xzHAMorrY4X1h3T5H6YaVtsAZodw+TfTCY0Zmp/xS/wBs/VcOcxTlsJ63/Er/AG/1XDrNMNVyBjI0PmlHiS05VkFSpS1KhaGKmNWxA1Spidxp9MVVq9SaSvUZQwMrIEyCQsG2wA6m/PYnhWZp1K6AGkPxCGXQdTAFmZi5JBEW2G9tsIuJLV7/AGkg9oXAa5KyWUzzkH54Iy4RTXJLMu6XWRHPTYkWNiN+uJHN1XFOQQBbUQTBNzE7XjAdGoxuSZMWkQd5EHnImcOf6SHIWCIA6cgJ59cDx0CyQ4a1bTBdu5VGlQDvtrv0nfww09peMt2i0Hdm06S6zCsIDrMXkWv422xGgtRI7sg72Fx4QRHLecA1c1RevVL0XqROlkaGgDTF+6etwd4w07ZLwjScPTJmk1VFILjV7xs0EMpN9Pe5jofDC/hdRKr6q60aSwYKIV/KBckmRcGTexvfA+SztJMt2lKkTUCinSVhqBdp1OBFyP8ATwHyFSsK1I010nv66RB0xcsClthPlAwrzka4wazKkUZQOCaqwCI92SSfIwB5g9MZfsqlCu4GoAkkESJHUEbx8sOvaCsFHaUi+oNdmgyo9255bYE4ZniS5rFnkEC+kLtJAHrik6yapNovocbrNV1mowIRrjYQpOx7o6Exzx2eqJDI7a6i0w4JO7FlMCDYaWtygDqcMOHcOprlmNRCe2sZDABBcBiBIBIBIFyIvhRT4d2jU6yye4UsLCoCAgYXgN34LR7o64cnm0ZV0X0KzNVU0w1OiX7tTvCTp/jnciJE/PAZpkNqaoHFSQNJmCLTBA3+3S7nK8UahT7GqikpAVAFIgAXsY3I8cDe0uYqrUpVCNKH3ADs8wDpQ90lY6He2LcG0JNRyDNXZKSk6QRC6Sve66u8lhfr8iMGcEzZYwWKi5kAHYTsV+2FXFeNlwz1SHcuGTcgKAe4Z3BEH08cF8NKKtMtI7Ym0GwkLFx4sfNRiVLaqY21JjDO0m7U0ll2HNY6D+UHaN8e1KhRBVmCxKFRFo5EaY5bYDGbPalk1fiNVAK7qdQNr3/D2HhizO0ezyxVmRaq1NQDONQsIECQTG4m1pxotS+DNpDHhFY1nU1HjQ0JCrMkbC0bAXwanGGIbSzAqTzPjeBhXw7PCmaTqkU3YGTAAI0sqyTPN2J6R0wBlGYPUFOX76inIIDB1tNtgZ9PPBGaeWDXRqKubgr+IS8AnvMCCRyvcbj02ww4BWYlwSYEQJJ69TjI8VzQSuSWRgaYHcbUwemgIDQLSwIv/Ecaj2cqBizDZlB+v3xV3FiI8RNx5j6LimcWZ/ceY+gwMZ2+HXGcOWVJ8E2zZp3Eg7+HOJPSYwwTjWpKjXAUKZ5TN7+Q28sZ3M8PeoYLdnCsSDBsGBuu8aQm/wDFgbjNNqdNTcKQAe8NDGfyr7wHoInA34DFGpp8XqNTVlBJZe7sJaQOZ28fXBlPO95UZpLSRzsBzPzxkssa2Yq06iUxTp01ECRDR0gddhbY4O4KTUqU6pXTBcCTJgjxMm+Jbd0VScbNLntvUf4hjMUCQ7EEghZBF4jVeMaPNnu+q/4hjKqx11NKlzoPdXc+8MD5JjwORnSy0/xVnckgiYMkG+8CMA5/jDNUC0u8w1alU3jSII6XO3h44zXBc69ZqtPSqmDdwCQwJtsNj8IF8T4hXZHRSGVtMEAQSWtckXFhP+WH2N1RpP8AbtQam0FgACVBAIMEn1jkJNueJ5DN1a1FHWCDqtPL8rSecjxsfghq5JaQVqhpprpqpNOxMiGJt4geGDshw0qKyCu+hSokhtYtfaBEEXI5YW3yFoZ5KtVbSHsVIE6pkCJWOv7nDLNDuHyb/DhPw8AQNVhUIA6x3eRiJ+fXDbMt3D5N9MDEZjPn/eP7x/7cD16rhiKglhF1YdBvMX8vniXFakVyfEn/AKVwHlsrUqr2hR11XuT5TY4yZaRjeBL+LUPRTPgfd+hPwHTHua4PWpGi2YLo27KdMhb6SN4mBM9duWD8oqq1Q79wsxhVgC5JM7+fXFKKcxVNLVpLoHB0qQRpn3iQRF45bWxSu2/6B1QFl8m9eVRSxDFgYEjnckgR5/rggUmG4IIse4v/AJY9rUOxRk1ksYXTAEgkMZYzy2AvcYsp0w06W0lYBBRTfqCTcEfri1JEtNKyp9RmQTq37qj4wcSo0lpkFadyRcFrXvt8fpgoZMn/AO4v/LX74muRO3aD/lj74p7WRuAs5T/CKpYIRp3B3UTe4wVVqVqmYVmqAAUzB0za8Ahibkxcm31JTh69myFrsR3tI2mdg2J8P4GSY7YTGkfh8if7Y5/XGN7bZrcZUgpeL0ioVhWYlACTTEFiADIB2nn8sLznhrjQ2nVG0DeN+npiXFOCdk0l7TMimLcx+fz+GF60lVpnvTP9Usz6vjfbCSJU5RZqqudrVB2ZqlVewmWEN3SALEi8b88J+EZx8rUdtZZbhlBIVyTYlQbAAG3PDynl6yJTepmQQbikVWRHUBpEET6HCjPZXUoEgde6b2gfmt/mcJNbuROqCOKe1PaMEZKeowC4FwLmPHc7/wARxl62ddQra+8lTum8g3HLw5eWCm4Sse/sbEL4/wBrFtDhIWDrm4N1tz/m8cVOW5gmkhenFmFai7bp1sBaPymw540nDWrVKbOrLClmVmJ7hVidouTNpn3sJsxwhWYsX9Av/wC2GmTRlpmmWlW0yQCDA5bkf6Yn4p2wVywj3iXExUVFZe+o1kAADXBXuheRuY8eeI8RrVquioxANSp2REAmFgMZ5S2o2xZ/symSGOoEDr/l1wQ5UkEj3SSI2k3JIk3OIjKCRbhKyXY1gyJTqL2TuQylZ0xEkyYJ0joN4wsdcwhQ9+mCS6VSPegmCFnbSBY7jqMO+HU2ZjAs25aekEgg2tzjAGYqitVQJJilqgS0D3e9YFu6BcG2+CM00khSg022D8V4bmKal9TGgriCIgnmYLFo2vtfGz9g81rpjwBHwIxnuJ5pUpvQcCRTpuV1EQCYAudwpVoHMRzwy9lz2DmmoOo2hrAExub7XJ8JxfuJKn2SoN8dGizFIl00xJMiSOQG49DiisFXM6arQTJQC/pEeuMo3tD2tWnMaHapTFiCLq1NoM+8PPGhyQCFW0aiDqkl5Mz/ACwAMKPDop12M+KZGFd5iUKhQbAGxPqsW2mPPCD2kph1phQFKhtJmwCgsD/0L8cNMzXlTpB1MkSdXdnkBov5nfwwqrUKpBAciTvDmxsRdee04T34ocFBp3yM6dRMutBGPaJp0jTGoEiJaNt48zgnKZAoiEMFCa2FMGYDKSATzIk4UUMuEuElpB1MahNuXuCcHnOGDCCTq70v+YR/B02GNaRnwOK7SgPXT/iGEPCFY5g6bWvPTU07YuXPsF06LCIu/Iz/AAYCUsDIW8zcOQd7RpHU88Q42wukdw/gaUcxVao6sDMNtBMltQ5QeeKvaLh9N61J+3VmAunIqNyCsxJ5Y7MUGZWCjQWUqzRUYkHn3tj44gMo2k+7qtDinpYAAiJVRPdJF+uCtvBV7v5EfaKiaqAd1WAaCbCNM8p2IF9r4v8AZnJ1TlDUaspasRBCmNMBZMEXZVBmOZ3nA1XIVWVlFRhq3gNsRB/LzFsMKSxRNPQB3VWwa4E7krb0xMN9UytRQv4h1CmXUVW0jSCABsY5iwI2iMEmpqpT1U/TCbMVKjWA0rbur2gHj+WBPliwZypcaRpIgABoFt/d3w6ZAs4us1SI3Jt/dTDOjka2hAdCkKBBgn4x0jApntO0Kgm9iGjYD+HwxGtnGnn6F/8AxxO0aZ87z2Yhqyi6kIkbSCwdgTPKAPHFPap2lN1KhktpW14sPQ4NzdPTUJEBmqajqAMG14gWkYrymQqrUqHUstOolZBO8hSfE4iLTV2XJNFfE1NSpoLAENMG1pPw/wBMX8NNPUzOri2kNqBBImLD7nEKmS1lKlSTOlQxv7sAWO8DkemDH9nczq0hGLMNY0wIURcqtkO1jBwKqHJMtpEC+LBUxfQzVZaer8RoiYmZkD9dsHipW1BXaokbjvD6mfpiXLsn2vsAD7XwTRrAOstAnvH+Xn8sG1S8f1j/APyP3xPhVIPVIrOxpqjOwZm0mOTCbjmV5gEYe9NOxPSlF2hhnc1QYgUy5gA6iFm4B5WgiOXXCXLV6JrVHzAFMgyCqWI8CBPjuP0xncrxioyo2pgGJU9SfykxuYt6eeGqUKrVFSSeZgh+7zJgkenO3XDUS9yvgcV61OrHZMQoKqA1lBqG+xhYII57+uF2YpMCyxqgxKywt0IscNODZBWyba7F2PwCmPnJxRwvhlM0qtWrWFFaIkhlsCCQJBPemPdFyTy5kHYtaKvHQtQU9La+07UG0AaRYEBpvJn/AFwblHCd56DMINjqUaokSbdDbn47YyfC+J1C2p21LBJMAzeLqNtmgeNsF+1NWoRTAFteoEb+6AFLDlF42vi7zRntxY87DXBCNeDzxZ2BWBpJJ/cbYXcMyBpyKhKNUbUqQ8rNzqIsBMn47YvqrF9LE9ftb54ymn2b6dV8QqgIcF6ZZFklZ0zEx1MbY8pJrHaaAoY91dQiASN3aTscLqLVwxFFVJHvhmRZRgRA1kSTePHC5G7OuyuraLyAQ2k7m623v6nFNNpISkk2zVUFZKdUtpNMrFSHUHSQZVSGsx2EdMIqdWlSrNoaVRe6zMASDvIEibbTecDZ6pRYArIKkETYxzE+Png5nXVUdQneplSIFmkNI8fvgjDbyJyUuGepxLL1TVqVVZKhZZeZDAafykHaIEDztgrh/GVcuyus6WAUg7GbgBbAbXE7zvgHLDsyIEqw0NI5ECfmJnphRnclUaqdKMwTugoCwt0K2vPzw6jKNCacXY6fi1OqKZKVHUkEAjW6lQSYcLtcEC+NnwnOrVphl8tov5HGG4PQr0qLoUqAyAncbdrMQYgQAMab2bbsqbCoQp1T3iByHU+GNE0mZ18R8WxEnAr8Spf+rT9GU/Q4vDCMaWiaZ69bR3ugY8tlXUd/D9MCcO4mCgqHSSQJW1iSBBHK5HoZxVWpVHd22pLTKA3uSe9YAk+9G3LwxjXy9btNB9+srNq/KxDNEHbadsY77tmlYRrD7RsophgEDqzarcmKgSAYBPXpi6pxbU9JbhToa0d6SykecgCN7zaMZv2koLSp06dR2NUUx3UEhf7RMcy1pnc3tiGQoVuzo1A0rScb+LAj4ahv44VoZpxxxzXemyKAjMpFjEKpEbEj3h54jR44XVaiqSBRLmYi07DyDGfLmDjPUNYzjqI01VZgRsCWuwJvI1QfA+ODOHcOekrKHXQyLSXmZP8AEpuASeU+954SdvkfHQdQ463ZVGfukEQSZlTYAAXAmL/zKbYMyXGFGX7WsrU2B90/KZF5vbw8cZ2hQKvRSrfUhZ1W4IRjU32gqQAT0AwRnVrKiHMqkmsrGT3QNRiI6FzAI6YSbtg6pDQcbL065AhqLMYmAVAUmN9yQBPUYW5z2sdWPcBplluoEgHUYg72Hx88e5ehFZ8soGn+j2MhpOuSxg2uAAOirjOZLL1Tqcr3Kj9wbElASGE8txPPAsqxXmjZ5vi7JRV1UBijWYXJUAkzO8Xi2/PC/I8aaoCzarGBMC1jsIjcj0xWoqdjQYqegUgd5WKgiTsSogHx8cIqOcfLl6LhSUYwSTcGCD88TJ3wUlRfnODZhmBCKsfzU/1bfEW4dmtJYosH/wBylaYBM6tjfni0tTp6Gqm2+nr3oixkXBHocMqucnTUVFVQiyAVADkEkATMwRYYW51wNxV8soyHDBpTtNML7yiogkfytffxGNRnMtlQFtWXtCCAtTvzHVnIMeUWm2MYOKoanZidTNEATEnnygXMYvz2YRiqNULVQ4CiCfwwgK7CPen9cKDlnBcoq1k05yn9HoFnq0wQSyBgCWY6TyO/d6WnCrNTVh3zFNjFjFSY35r+uD8irf0QsVDr2h0oYYjSLnSTFyG7s/XGepElQQpKgCWAsJ2vyxM5tcIqEE82MJQDvVNtyFMfMjA6ZimzVUDHQaQltMEnvgAd7na+BtYYxomJjeT6YGy0vVqTyCD5tiIu8Mqca/ou7HL9iNFIh1jvLUUp/M0OZveOU+GDf6SAdQeQdrQWAiQTFpFp+GE/EKpWm+kAWOyqPoMD+z3EmaUqGYuGIBMbRp/MOg5SceitHaqs4t+U2MM3xSqXjXCoXIEKLQwM2v3bXnCWtx3Mxp/pA0gyB3SL8/d38cGe0+WCLSgn8QajeRBi1rmZv5YzFcd4jx6z84xGnBxNNSafA0bjFbc5geg+y49/2xWI/wCLqeQaoPsMKTT/AH+/2MSFIj9j9+mNK+zK/oOfiNTnma5/v1P/ACxD+mtzr1vif1fA6US2wnyHji9Mg+8Md+RP0HPbB/oWTdhzqVT5/wD9Yc8Ez/ZxpepTUg9/TqkwRBAaDvsYF+eElTJuN1b4YYUQwpFdtUldQIuN/wDp5Yl0lyPk01XiGxSAsAXCEz1Yxud8VniD3GrxNl/QYOyfBEZF1VlBIEgCSDHXVg0ezdPcvUM27qAW+OON7mzq/wCaQifiFQgfiPHTUY+GPKOYI1XJ82Pyxoh7PUh+WufOB+mFfFuIIoFCnRHve835iWiQ35hykbbdcCT7DdFrCFec75kjcYGXKi1zjZ5nJ5VEB0aWPUErPmTBx4K+TRFZ+zViAdOgHf8AuknFJV2J0+jH0xp2G/rjZtXK0NYuRTn1AwRSqIyF0TujrCz5AeMi8G2PWVa1Puxpcbz8dvUYqEtuSJrdgSUc4+Yp0UeqVZmZkemNOkBSWRwD3oEx1MYSnL1qyLVarJCMFdhOrSIvJ5jn4Y0FLgrJIU04MwTrkSpUkQd9JI+2KE9nqiBVQqyAEaSzqskQWgKbn9MNtdeRbRNn8/SGVQOwqPaDdmY/m1Ge6sk77WA2wPWzDtQeurCkGaNC6jLKBoi8C19uWHJ9ky5HdpwsxDPzJJnucp+WJ5jgJVAulAqtqP4htbSPyWwRUY5yDt4F/DuJVjTUsGbUIRmbuhh3YEmACpYER0jDTQXJrU0BrJGgAlhqAIIiYiCPIicDcczzUqFGmUXQV0hp1Ag9G6wNVo2nFXszxNaVQU6dMy7qdQuCCVUmB3gZIsR9MW3FvciUmsM84U1U1/xgyVQrHUSLWAAGm0KAvwxbmM7WqnMUgiKwUFnXX32J7qiW5g7bWxL2hq68zL1CdKNsQDJJ0gaLiJG/XxxbnOLLkiVUqxcKWZgN1UCQSRtAPPfE7uynAo42tfLVVruv4Tn8QLdtoIJJgG5jbANDiVSnXQilfQRpLtZGAmAbI8LuLXx7xX2hNaqEaqppse9I0rpEkmCxuRPxA3w5Th9OswdUJq1SVUMSq0wsmVE94kAXvtyvioyVESjkz1PjlRiERezZWZiC7nws3QdLzvgWgwqIpqJSZwILFiCbkyR640fEcnTVlpEUaRCEtUADatpg7hiZ59b2wwyGSpmmn4dNRFpVbjk1p33wp00EVTM7xSu9TUgpBkUQ5EBByC6mjnJgxAg4E4rSqdlSp047ONQmzWXUZi9xG8m1uWJpmqlLSKZZTN1JmRMkg/l3g9Z9MWdtUJPa31m7K21xcCB4WvtHPBKcn/hSrsR8Cpa6+k30kgm4ERpkkX38PzYuzFSoMxVZWNNzszG8EwSpO8gSI5YCyr9i1RmBMVisTBIXVIkHkxU7cpwzydGs6CpSPeNNVcsRsS0XYg7R1sPHClKpX0NK1QDR4lUo1CVdm0MGJBMOsjdZ32Hr4Y2o44GoCkndZp7w2M7COtxflbGdXgD0XWoySjnvA2Q2MkagLb2aB0OwwHwLO9nUq0yAVqkgAjYgm3hYkHyGK/lgXGTf5U0cnWBZ2aoFkCAV1EWlvy9fLniXFOLIGq01SkzVIbUv8YgkDTJYTJB54SZqqhSSx1xJO5+Pywuy+d7Jgigaw4KNAsbA36Ry5ycOWlSwzTk2+f8AZ9FBLikARABLRNt+754VcD9m6T1ndSFVRpldSjUb90m9hv8A2vTHmbqtUJLH05DnYYI4FxQ0agSe4zRE2VmuImdz/ixwx9S3Ll/s7J+iaheP0R477PNV0J3IpgBXViBpEQNJM6om8n5xhRW9ihrJGmCdpP3x9CVg14B8jB+WAKeaUNASqpnfvfrtjZ6jfZzLSSMpT9lB/wC0vpJ+OCqPsUpGrUv/AMPvjX2J5k9bH9L49NBdzrPSRA8rYNwbUZyh7KU12ZreEf8Abg1fZ2lFwzf3o+i4daEbdgv/AMvlhZxDi1OmyUQ3fdj3iT7ok2BPQEeZGKSi2ZytKyK8BoC/Yg//AJD+uCMvw2lIC0gPHUD9VxDIhHoo5YksqmxiSQPG2Bq3EqVJ9IYh9DnTq1WA/NG3hPjgjTYpVXIbRzCksqkkoYI1L/lj01ZPusfgf+7GR9jOKAVcxXeG0DQEG8CQpkwLQRc8z4T7V9pmp1KtbcNyRgwEbk2i4K7R7uB1YJYGdb2kopWWjUV6Tse7qUQd/wAwcgf5jGDzeeZw9Sammoxh3BIA1SFk2B8Jtgtnp5up2tQa3Zh2VM3FQyQVjY6feieR5Y0XtC5p0GpVaQQBQKSkqRafyqYt3TffF3FE/JmObjprhFcwaYILSe8DGk32I+2LM/nHQLU0uqkgElWKFf5akRI8PTA3s5wQ1MwUqnSArNKwSYg6RPn0xp/aTjNXsqlGoaRpFAqlFI5bFWNj0gnryw2o8IN0uQccZ7Sgy0lenTphtNm0NYmSQBDsDqgzci8mcLOH8bfLopjaSyHYz4HY23H6wWvs/n0rZalSqToprFUA7BYgDpyv64V+2NOmxpigiprICxIJ1GBI5X9d8G1WG9mup8dZWlsu8LEkXiRIkBel8U8P4327VnknvBUS/jB5GTGKOM5hcrlRTo1u1gd6RziLMb8tuUeGAP8A6a0aTds1VoKsukaoJYAszRuQJW/WZxC4G7vI4yzVKGZmuwAZYVVeSWnu++AARcbm5GEedzbnOhaDupfuuAZgbkHlyPh8cUce4ktTMmojq2mwJ2E2mRuBM2/XD+hwPtlXsStN1WGqAanY/mJuu5G1sFZDoS+2vEdIRaejQkd1RLTBEzvzPxwJ7H0WTOUkqnTDCq0MLAKWVTG1xJ8h4YMrZOnUq1HY6VpDvlYGpvIi3P5dZxnM3pFUsC4t+eJuIsQQYIt688aQfREgj2r4muZzTOhIpAwloJBN2BG4LSZ529F1firtpDmdBME3MndiTzgKJ8BijhuQq5mqEpLJsTyAA5sT8Opw3ThLZWuKlZFYKQUuGUkbgjr4HFyaREbeBRmF7wLLFp2ifHYT54e8N4kyAdqhcFQEnvSD3QoM2AMGBcRi/O8VGcqU0dAVLgTBBjdoMiBANv8ALFvEs8lJgoLaFICqRBTlqAPMXInmBiG7wWk4/ISUuJuX7ptJidr2MG5jGryntNSRFVtbEC94jwF9hgPi/BaK027Ijue6JJJgbyftjEZmr3jMg7Hf5zzwbU+A3tcjbi3EyWKAm1p+v1j0xfwTMmpUSkxNyL+VzvbYc8IqjSS3Un64bezxC1lLSIDXt08THx64JYiJZYNxamqsSG1EkkkiCW3NpMRIHjbGr4ZliKFRQSrA0xMG11U7CSLNYdcF1aS06SkgaSCJGo78rQPyjBdF+zormDfVUUzESEaSY6zyxlv3YaNarKDs7xCnTQsKtQaFFqiEFjEaQyytyGMb2PMGMpx/iuXrHUoVHDyrAQYkQGA3kb2t8RjX8Zzq1wAGGl1WSw5qCBEDcSfQemPn3E+HKrsTBXUfr9JtHhhqSuhVgLzuYVqTMrAyFtsRcWj0PyxLQdVN1EtqFp6H/QY7gnFKaoaJpq6liwkXuALNy2GNOvB3cr2YgflXWGgbmJi2NZNtUOM82yunXBJF5G/xg/PC3O1ytPWLHXK+hlfoMFVMnVUuDJBMswIa0dVJj164XcYBZLCApG9o6T++a486Wlt1Ej14a+/Scuze+zXF6NdWcB0KmL9SL3AP7OGOZzwXY0z/AHgD8yDjBezXHKGWV0qsoUkFdiSechZPT4Y1eh2CvTdezYBvcYyCJEQB8ox0PTa5weVLUzjIbTz4nvOI/lAb5Mxx43EFm1x47/TEqwlhoVwsX177biQT8cAZHiOXeoyO9JSpKlXK6pBIMalE3xLVK0xxnmmgr+nIxvCeTD/ujHzTN8e7Wu4lTRLsUhQCRBUMWEE2uBI+ON77S1KCZWs4Cz2bhYCi+kwbDrGPjFCp+Io68vTGvp6krMtaTWDe5X2vp06T0Rd6aAUiCTJMAAm3uzv/AC9cIMtm2DuDJZ03Ji7aiST6CfXCWsfxJG4YifDkfhBwcXl1IvqWBG83gAeP6Y32JGe9yDMvmCgY0201C4IMSECkszaSCpM6Asi0v4YKq1TVpVVZiWP4mqT35PfDGZvY9MZ7PFqTPqENNxIN/MGP2ccudKlG/wDbEjr3oPyw6sV0OvZ3PNQ/GZIpksqMeTxB08/CRbceGAOK8SqdrFQsNDGVaQenunY4Y1eJdpladE9wipqXTyXcCZnVJHw64X1c0N2O9r3J++FCDbbYT1EkooGfPdlUR6baio2IkAkGQJ8Cb+PhhgO9T1FQAxJgGAfExy5AffCnPOCIgb74sfOkrvta3S8fXFOCTEpui7hbdnXVmfSFXpOqCCEI59b9MH5jPlHo1KYDMatlUxaV0qG5STHljN5p5g9R98WZdyACTttP1jA4oak+jSZyvUzbPUbuk2ubcoAvcb32wBwPi1Sga693vISZgGV92+5nbT/NPLA1DiPdeZIN/hOK8/xIEyvOC9hcgmPkf3GIUMVRbm+bINTqswYXbaAABzmZ+p+2Nz7OZkUMjVq1BqDOy6rjVpAYAsACRdu91Bk7YyHDgWfU3dBFiYH18JPoMHe1PG1qgZdNPZ5dLsty7+7v/DqaY5xfbFON4JU9rsC4fntb1Q4JVxcggMCNWmJ6k38MSztLW1OpW1KmooxBBawBkA2G/jz9VPDcwVcDlB++GVHJvXYimNRWDc3udyxsAOZJwbUmG5tDfgHFqOWz79hpFCoukFzJE6ed5OoEct+WJZypVqu4MQ02XlEgHefCfthLmvZ2tT1a9AKmCNQJ3iRFvnO9rYN4VnQjkcyCS2xJEXt64hxTeGUpbVlCo1HpuJWSthMxzHI+f7GDM4BUY7XJCmbtBuY2AN49MdxusrdSSAQRsJAkePl54qyOdb3NRACmI2mLYtK8kbqx0F8OzdQVYPeAESTuo2EfbHnE9Ae/etvAFpMAyDeMB5vMAtMjxI+M/P5YGOabmbjBtFu8jMZYlgjlB2dppyTz7rSYJ8Nxt4YqWvQE6mqzMQqLG/Uvi3KuCq6RFzI8cJ6vvE+Jxs9OKRC1HZ9E9i8wlculQyirzABIiAIvFzNj+XDPN0Ep5OnUf+YBeoBcrM7SYmOuMF7OVStWxI1JH7+GNTxTNEplhUvTHZ6h/LqWSfSfjjnnFWbRbof1Kq0tNJ077AFSFAgFQunYHaRqxleJ0T2jdqgBPe0kddt7/G+NL7TZyeI0SgEkCn3pABYMJt0nnOKfa7hh/pGlAL00Pmbgm/lPrhQjFTUmOTbjSPn+ZzRmAqAbWRfrGDOH5piI1EQORxTW4e+o22Jww4TwjvwXjlt9Mbe9CLyzNacn0JM9UYswZmInYkkfCcPMzntVLS25Av17wOIcQ4QBUaWgX6Cw336YhQy+shUBbYX5Y59WcZNNdHV6dSipR8oS8RHfPpj7B7LrqymXuQeyUcjsI2ieWMdn/ZpjUBFFogSQJ/WcMOFZfNIAvZFaYtDLFvPfGWvqe5FbRaensk9xsZYW7Rp6wQPnI+eMtxzgCNV7cZlUJP4msKQf5hLi8eN45cyG4rptFQecgfH/ACxnfb3MMUQamlQzAEzvA3nwNsZacZuWcFScUrVCn2n9o3mplqR00Vdltuw1Egk9DYwItG+M1RBDq3Qi2HT8MEkHMT50jv5hjirM8OVBqWsHM/wMCPjaPWcejGFLBxydvIDlaYZlDEhdUMVuYgbA7kxbDDjefpCpGWUoigASxLGVBbVePeJEC1sDZYqgLEc9uu0D446hwupVBqhVgmbuij4MwOCrY+EL3l23tF+mCM2t1A/hi1+c4PrZBwo1AIZ/KymR4aSRz54FKDtVA2A+/XB3QmuwjtwqQfejY9f9fphdRfU1+QgYY1Msr/1ck89zA6npivLZcIra4WesfrilkjgCrdMVU2N94sMFVcvAlbi95nlPLwxUqqV6EeIuD53+eBgmV1vy+C/qTgqlRRqVRmkvICDkLyWPM2sPXeMVuyEyxJtcC2Knri4UWJsPDlhUWTkEadiTA6AAGZ87Ysy2Rc63QAinE9Lki3XrganSYESL/fB3YlQ3ebU28EgdYMb4T+gX2Qy2XepqdhrAtHjuTPKOuAsxOwAA8PDB1DNdkO6x52I3nfY4HIFQkqGm5PPyAv3iTbYYYgOkYM4YZWv3xYnVbSDEmYHneLYB0kGDuN/DBVDJu/uqSOvL4m2BqwToNz+eLGWMwNIECwGwJAk+ZwLpb3iRcWEifh5Y8qZdlPej4+uIEl5bp8sJKhtt8heacMLXAZh6GCPocBUzcHDKqgCtsPxVWOh0mQcLgvywEkgPriqouCGaTYR4YrcYANjwnLsDFTLgKZkyOnhf/XC1stLGKLAEkixxvGoDHq5VeZOK9mPOf2QtWXBkuG5diwlGAFtjYT4eeHXFaAACahJppyJiLx5/bDdKQmx/fhi9MqJ2F98N+nTWGVHWa5Qs4xk6lXsKgJVtKXAkl1vYT1k8+eHlciq1GqxgoNLchNjeRtuPUYB4tRaqEUnSqDYA33v53xdwbLU1Lq7MwcQ2s289v3bGD0sO2brUyqIngOXJntmJMzDIB9MMTkAsBajVB0BQ/MjGczORZahWmGYLEkjTv4H67Yvy2WqqQY+f2xH4ne7A36jqhrS4PqJ1IzT+ZlUkesgYuy3CWU6gqxtddJj4nwxTRY/mA+eLw5Gxb4nD/DazFoX5KeJWWnKETE28QQPmG+uIvlagmInycfG5j0xUc0/V/jiS55/4j6gfqMHsav0Huaf2Sp06gBLDTeLsV1fEg74xntFlzmc+tI+6lMM4F+6ssRbrqUeuH/He2rAaaoSJHugyPSIIwk4NwV6FftWdKndKkFTzi4ExIiZw1oziraE9WLwZbOg6yPE/XFVRSVItJjfzn0xqeI5KiG/EABaSO8Bad7euB8xw7K9k7zIBADAk96OekxPninrrw/0Gz7Rjc0ACAtwP3OLsxQISnPNZjzv9MG6aXJGMnc/c7euHnE+HU6+mojaQbAQYAAFgeZG2EtVR5TBw3cMyNKjcbgkja25wKH72ppO03v43xr6XARPv7LMHr58sZkZUl9ABLEwFAuSTAAA5npi/cjLghwkuRpnssaBOlmIYLfUbi53/AHtinMVYAbSpnmfvjYVPZ9ly6U6ukVSi2JmNOq0idljbx3xlqnAnmSVIG3e3HhbDU4pU2Dg30L6+ZBQiQJ6YXNBI+eHPGOFOuk9287cowsrZfQAZvhuS6YlBoOq5jRAC0z3Qb00O4ncicU1c0YJ0UpiJ7NbfLE3y1QRqRhYC48BiqtQYLdSJxan9kuINQJ1wN5iT5/bHmZzbHw8BjxAQSeu36/vxx1GnLgYjsp8HtGgCAWk+ExgyhmFpaHRRKODEkzcTM8jAHxxXUFsD1UJgDcn67YtrBKdMjnc01WoXbcnBNBpOnWyKoliom8gWEjmevXFWayL0iA4hiJABm1+nlj3K0TDmOX6jEKuinZoeH5XL1DYsShmSSJE8xb9ximrln0EqyyCVhdIIEwB7sz688JqbFTI3GLVzRVtyQSCR1IM8/IYbQkWZlH7qkEBDsSLRvbn5jAM3bzOLc1XNRpM+pJ+eIFd8SMLymRDCTURfAySPOBHzxbV4cgP9enwOKnpwbeH0xGrvbF0iT66KflixQMdjsamdHhnkoPr/AJYuQnoR8Me47ExbG0jxjgZ9U20/vbHuOwNsCxCSZMk9SxP12xaFOOx2DdQ3E4hvD4HHqz4Y7HYSlQNEWwO6tO/yx2OwOVlbKIGfP0xH447HYh6zRK0yJp+HyxU+XndZvMFQf08/jjsdiHrW+C/bJFD/AAkemKc3k+0XSysVmY7wv6Y9x2D3voPa+yilwvSGCK66lKn3jY+BkT44CX2cQCyNPUahfrM47HYSmnmg2tYsKbLtqBbtHgRDs55RzwuHC6kR2jf8qnHzXHY7CuL6D5eQbinBXqsYYotoABN47xueZ5YX1fZZyI1Hw7jW9dV8djsNNLoMvsdZvLVYUqCxk6p7oHIEbn0wozVR11U2ovG8gM9/A6QP9MdjsZuMPBcZy8imlwyq7EmnVXp+G5+cRhtwrgjo4bsWPKWHW1onkTjsdhuWKoKd2F5jI6S6mg78pWm5HU3jpbAnEOGMy9qKNQmYjQ+rbpHuxadsdjsYxl3n9mvOAGlka9Ry1SjVJ2ujWHqMOMtwjuvqpPJECFP6Dyx2OxTn4FXTKG9nQW9yqBM+632wFnOAMqgqtVjO2htvhjsdiFrT8lbI+ABeE1v/AEK3/Lf7Yl/smt/6NX/lv9se47F+6yVBDV/Z+oWsrxfdSMCVuB15/q3P90/oMeY7CWvJh7U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86" name="AutoShape 10" descr="data:image/jpeg;base64,/9j/4AAQSkZJRgABAQAAAQABAAD/2wCEAAkGBxQTEhUUExQVFhUWGB0bGRgYGRgbHRwaIRwcHBwcHBgYHCggHCAlHR8YITEhJSksMC4uHB8zODMsNygtLywBCgoKDg0OGxAQGywmHyQsLCwsLDQsLCw0LCwsLCwsLCwsLCwsLCwsLCwsLCwsLCwsLCwsLCwsLCwsLCwsLCwsLP/AABEIAKgBLAMBIgACEQEDEQH/xAAbAAACAwEBAQAAAAAAAAAAAAAEBQIDBgABB//EAEYQAAIBAgQDBQYEAgcHAwUAAAECEQMhAAQSMQVBURMiYXGBBjKRobHRI0LB8FJiFDNygrLh8RUkNJOiwtJTY5IHQ4Pi8v/EABkBAAMBAQEAAAAAAAAAAAAAAAABAgMEBf/EACcRAAICAQQBBAIDAQAAAAAAAAABAhEhAxIxQVEEEyJhFJEycYEj/9oADAMBAAIRAxEAPwD5xTDj8q+un74IrtYa6gH8qXJ8zsMIqTGwwcKe2Bp+SlXgm9WbAQBsMX5Ph9SoCUUmNzb9nFVJJIFr2xqKbFFCLYAepPiMJp8IpZ5MsxI6YlTq8jgjitIq+qIDX8J2MfvngEnAIaZKuPdeytseh5Hy5H/LDGCpAYX5HcHyxnFqQMNOCcRqqSqnuxtAIFxtO2B3HKC08BWa90nTad43PQdfPF/s+pJqPaNLD1IkxawwX/RmqQzMNW4BgWNrYlwhNJrAiCAbf3cTvvLLqsCdDv8Av98sWpNr8v1xXTGLgMakHjARyJjfrtjgB0Hn9MeOvPyH0xyqQQCP0j0xaA+gZHf1OGFY/v1GAKA38zgr9/MYxZUSXs57zeQ+gxq8qcZXgHvN/ZH0GNRljgjwTIYnCbM5bclmuSYULyvzw5pmRgR6GoRJ57A8/EHEslCTN5FWKlkqGJAsn8Ovpv58zg7L+4tiLCx35b4IOVB5tv8AzdI64gqwAPL9MVY0Is5/WLabj9MM8jkwWBamV06SCXY3gGPTC3NCaiD+Zf0xoqOVCmQCNv4cQnkqRcyCdhhdm8mhJJRSdQHe25b4Y6sDMkk+fXwGGQsCd8uoBOmhafyjk0Dc9MSFMBxHZRqYd1VmAARBjzw2FAdB8T59OuPKtOBt8z1w8sYHmVt8PrjP8PH4xgxZOU27oIiMaLNbeo+uEvAVnMHb3PtiWNcGhFMWtiuug0nywQywOXpbFNYd04dEijiNPoW95Pdjab7npgEZYc9c/i7suxPd5/6nGmIEbj4DFLgfxD5fbEtFpiM0R0O6fmXkL7YIr+4fI4PrRHvfTAmY9xvI/TBkEZlB/vP95/rjSgTfGea2aH9s/UYf9sBsTiboo+A0MqCxgmAJmOfTw54M0KKZOqWB2tHzvOCWWtQpjtEamlUgjkGQxcAz4T58hhhmzRZqaKAilYYsBa0k6RYb2E3ttvjVyZKQsyeX1AEe8W06emNE1YTAA7x062JgR0C72B5/5L6L9muilc1CVDQAxWQAttvHzxZSzj0q609B0iPeEatO5uL97UPlid7sqqRHN5UVWH5ZFuguZv4jlvfAOe4OyDUdjtNreuGXC3PeV0sXhGm42Fvlbxw/41wo1F1Vw9NUUEsFJuSAAQOckW8cG5iaTRh/9mNp1Su+0ydumG3s/kJOsskG2mTq3HKNvXFnDOH9oXpippdX0iZgkSB5Tbyg4aez2QSKZ7RCTqLSQNLwRHXFb7jQtmcE+J5EMZPuwAfAW6Yr4aF0vpDABWHe3sOf2w5rkKzgIKsKQV70dDMQYFjgGlSISbAvSZrGbEW5nwxklk16E+Q4cxTtWE01MGDBN9h5/pj2hlu1rBEhAxIWSSBBmJ57R8MOclwn/doNXTUjtCkGQNMraJJk36SMVcC4ANQr5mqaRckhSVDM38QF+5vJ33xo5tSJUY1kqzSslGBUUilV1zBERJmwNwQfiOmJ8Q4TU0ds0tUYayFIYBIHen/XcYjW4ZTNdaFOoz06zgO1oDRqaGIgiJjxBGGPGOFOPw6b9oZjvHT3YkkyYtA35YE3YYoZEsoUnQELGN9TePl+/Mx/0wnylNClN+1WVXvKTJD7aRczPIjwwwytUst/H64dg1QVwgwWY7BR9BhsawcoFbeCZtIO2M7Ty5qSgqBBA1SYJBAuOsYFy1acxTpI2oAk622MKNLHnYAxf83LDVonDPo9LMqAIII5Re3phfxLN91SjgEsI5A94D1vyxmKs0Kv9aIqSUaG0o4EN3djbDDjFWnTpsyBnp21aSe6QweVAuL+O4wOlySl4GdWpUYHVCkzpWdgOfn98GThFxHIU3pKGrsaizZRdm3ZYgtbDpLqPIfTA+AEedaGQ9Cpt/dwypcTAqkF5RgpQ+fI2wp4odvT6LhVm1NXRGoaVVSYgW6c74lK2WavhtXVVdusx5A2waVljvv18BhR7P2aPCMOFNz5/bFdmTPRT8/ifviNZLc/ifvi4jEK/unCEAZnb4f4sJeAr/vB/s4dZnb4f4hhLwL/AIj0/RsJ8mnRpGWNhiFfY+WLKhg4rqGxwzMkoHQY5lBx4x2xzHAMorrY4X1h3T5H6YaVtsAZodw+TfTCY0Zmp/xS/wBs/VcOcxTlsJ63/Er/AG/1XDrNMNVyBjI0PmlHiS05VkFSpS1KhaGKmNWxA1Spidxp9MVVq9SaSvUZQwMrIEyCQsG2wA6m/PYnhWZp1K6AGkPxCGXQdTAFmZi5JBEW2G9tsIuJLV7/AGkg9oXAa5KyWUzzkH54Iy4RTXJLMu6XWRHPTYkWNiN+uJHN1XFOQQBbUQTBNzE7XjAdGoxuSZMWkQd5EHnImcOf6SHIWCIA6cgJ59cDx0CyQ4a1bTBdu5VGlQDvtrv0nfww09peMt2i0Hdm06S6zCsIDrMXkWv422xGgtRI7sg72Fx4QRHLecA1c1RevVL0XqROlkaGgDTF+6etwd4w07ZLwjScPTJmk1VFILjV7xs0EMpN9Pe5jofDC/hdRKr6q60aSwYKIV/KBckmRcGTexvfA+SztJMt2lKkTUCinSVhqBdp1OBFyP8ATwHyFSsK1I010nv66RB0xcsClthPlAwrzka4wazKkUZQOCaqwCI92SSfIwB5g9MZfsqlCu4GoAkkESJHUEbx8sOvaCsFHaUi+oNdmgyo9255bYE4ZniS5rFnkEC+kLtJAHrik6yapNovocbrNV1mowIRrjYQpOx7o6Exzx2eqJDI7a6i0w4JO7FlMCDYaWtygDqcMOHcOprlmNRCe2sZDABBcBiBIBIBIFyIvhRT4d2jU6yye4UsLCoCAgYXgN34LR7o64cnm0ZV0X0KzNVU0w1OiX7tTvCTp/jnciJE/PAZpkNqaoHFSQNJmCLTBA3+3S7nK8UahT7GqikpAVAFIgAXsY3I8cDe0uYqrUpVCNKH3ADs8wDpQ90lY6He2LcG0JNRyDNXZKSk6QRC6Sve66u8lhfr8iMGcEzZYwWKi5kAHYTsV+2FXFeNlwz1SHcuGTcgKAe4Z3BEH08cF8NKKtMtI7Ym0GwkLFx4sfNRiVLaqY21JjDO0m7U0ll2HNY6D+UHaN8e1KhRBVmCxKFRFo5EaY5bYDGbPalk1fiNVAK7qdQNr3/D2HhizO0ezyxVmRaq1NQDONQsIECQTG4m1pxotS+DNpDHhFY1nU1HjQ0JCrMkbC0bAXwanGGIbSzAqTzPjeBhXw7PCmaTqkU3YGTAAI0sqyTPN2J6R0wBlGYPUFOX76inIIDB1tNtgZ9PPBGaeWDXRqKubgr+IS8AnvMCCRyvcbj02ww4BWYlwSYEQJJ69TjI8VzQSuSWRgaYHcbUwemgIDQLSwIv/Ecaj2cqBizDZlB+v3xV3FiI8RNx5j6LimcWZ/ceY+gwMZ2+HXGcOWVJ8E2zZp3Eg7+HOJPSYwwTjWpKjXAUKZ5TN7+Q28sZ3M8PeoYLdnCsSDBsGBuu8aQm/wDFgbjNNqdNTcKQAe8NDGfyr7wHoInA34DFGpp8XqNTVlBJZe7sJaQOZ28fXBlPO95UZpLSRzsBzPzxkssa2Yq06iUxTp01ECRDR0gddhbY4O4KTUqU6pXTBcCTJgjxMm+Jbd0VScbNLntvUf4hjMUCQ7EEghZBF4jVeMaPNnu+q/4hjKqx11NKlzoPdXc+8MD5JjwORnSy0/xVnckgiYMkG+8CMA5/jDNUC0u8w1alU3jSII6XO3h44zXBc69ZqtPSqmDdwCQwJtsNj8IF8T4hXZHRSGVtMEAQSWtckXFhP+WH2N1RpP8AbtQam0FgACVBAIMEn1jkJNueJ5DN1a1FHWCDqtPL8rSecjxsfghq5JaQVqhpprpqpNOxMiGJt4geGDshw0qKyCu+hSokhtYtfaBEEXI5YW3yFoZ5KtVbSHsVIE6pkCJWOv7nDLNDuHyb/DhPw8AQNVhUIA6x3eRiJ+fXDbMt3D5N9MDEZjPn/eP7x/7cD16rhiKglhF1YdBvMX8vniXFakVyfEn/AKVwHlsrUqr2hR11XuT5TY4yZaRjeBL+LUPRTPgfd+hPwHTHua4PWpGi2YLo27KdMhb6SN4mBM9duWD8oqq1Q79wsxhVgC5JM7+fXFKKcxVNLVpLoHB0qQRpn3iQRF45bWxSu2/6B1QFl8m9eVRSxDFgYEjnckgR5/rggUmG4IIse4v/AJY9rUOxRk1ksYXTAEgkMZYzy2AvcYsp0w06W0lYBBRTfqCTcEfri1JEtNKyp9RmQTq37qj4wcSo0lpkFadyRcFrXvt8fpgoZMn/AO4v/LX74muRO3aD/lj74p7WRuAs5T/CKpYIRp3B3UTe4wVVqVqmYVmqAAUzB0za8Ahibkxcm31JTh69myFrsR3tI2mdg2J8P4GSY7YTGkfh8if7Y5/XGN7bZrcZUgpeL0ioVhWYlACTTEFiADIB2nn8sLznhrjQ2nVG0DeN+npiXFOCdk0l7TMimLcx+fz+GF60lVpnvTP9Usz6vjfbCSJU5RZqqudrVB2ZqlVewmWEN3SALEi8b88J+EZx8rUdtZZbhlBIVyTYlQbAAG3PDynl6yJTepmQQbikVWRHUBpEET6HCjPZXUoEgde6b2gfmt/mcJNbuROqCOKe1PaMEZKeowC4FwLmPHc7/wARxl62ddQra+8lTum8g3HLw5eWCm4Sse/sbEL4/wBrFtDhIWDrm4N1tz/m8cVOW5gmkhenFmFai7bp1sBaPymw540nDWrVKbOrLClmVmJ7hVidouTNpn3sJsxwhWYsX9Av/wC2GmTRlpmmWlW0yQCDA5bkf6Yn4p2wVywj3iXExUVFZe+o1kAADXBXuheRuY8eeI8RrVquioxANSp2REAmFgMZ5S2o2xZ/symSGOoEDr/l1wQ5UkEj3SSI2k3JIk3OIjKCRbhKyXY1gyJTqL2TuQylZ0xEkyYJ0joN4wsdcwhQ9+mCS6VSPegmCFnbSBY7jqMO+HU2ZjAs25aekEgg2tzjAGYqitVQJJilqgS0D3e9YFu6BcG2+CM00khSg022D8V4bmKal9TGgriCIgnmYLFo2vtfGz9g81rpjwBHwIxnuJ5pUpvQcCRTpuV1EQCYAudwpVoHMRzwy9lz2DmmoOo2hrAExub7XJ8JxfuJKn2SoN8dGizFIl00xJMiSOQG49DiisFXM6arQTJQC/pEeuMo3tD2tWnMaHapTFiCLq1NoM+8PPGhyQCFW0aiDqkl5Mz/ACwAMKPDop12M+KZGFd5iUKhQbAGxPqsW2mPPCD2kph1phQFKhtJmwCgsD/0L8cNMzXlTpB1MkSdXdnkBov5nfwwqrUKpBAciTvDmxsRdee04T34ocFBp3yM6dRMutBGPaJp0jTGoEiJaNt48zgnKZAoiEMFCa2FMGYDKSATzIk4UUMuEuElpB1MahNuXuCcHnOGDCCTq70v+YR/B02GNaRnwOK7SgPXT/iGEPCFY5g6bWvPTU07YuXPsF06LCIu/Iz/AAYCUsDIW8zcOQd7RpHU88Q42wukdw/gaUcxVao6sDMNtBMltQ5QeeKvaLh9N61J+3VmAunIqNyCsxJ5Y7MUGZWCjQWUqzRUYkHn3tj44gMo2k+7qtDinpYAAiJVRPdJF+uCtvBV7v5EfaKiaqAd1WAaCbCNM8p2IF9r4v8AZnJ1TlDUaspasRBCmNMBZMEXZVBmOZ3nA1XIVWVlFRhq3gNsRB/LzFsMKSxRNPQB3VWwa4E7krb0xMN9UytRQv4h1CmXUVW0jSCABsY5iwI2iMEmpqpT1U/TCbMVKjWA0rbur2gHj+WBPliwZypcaRpIgABoFt/d3w6ZAs4us1SI3Jt/dTDOjka2hAdCkKBBgn4x0jApntO0Kgm9iGjYD+HwxGtnGnn6F/8AxxO0aZ87z2Yhqyi6kIkbSCwdgTPKAPHFPap2lN1KhktpW14sPQ4NzdPTUJEBmqajqAMG14gWkYrymQqrUqHUstOolZBO8hSfE4iLTV2XJNFfE1NSpoLAENMG1pPw/wBMX8NNPUzOri2kNqBBImLD7nEKmS1lKlSTOlQxv7sAWO8DkemDH9nczq0hGLMNY0wIURcqtkO1jBwKqHJMtpEC+LBUxfQzVZaer8RoiYmZkD9dsHipW1BXaokbjvD6mfpiXLsn2vsAD7XwTRrAOstAnvH+Xn8sG1S8f1j/APyP3xPhVIPVIrOxpqjOwZm0mOTCbjmV5gEYe9NOxPSlF2hhnc1QYgUy5gA6iFm4B5WgiOXXCXLV6JrVHzAFMgyCqWI8CBPjuP0xncrxioyo2pgGJU9SfykxuYt6eeGqUKrVFSSeZgh+7zJgkenO3XDUS9yvgcV61OrHZMQoKqA1lBqG+xhYII57+uF2YpMCyxqgxKywt0IscNODZBWyba7F2PwCmPnJxRwvhlM0qtWrWFFaIkhlsCCQJBPemPdFyTy5kHYtaKvHQtQU9La+07UG0AaRYEBpvJn/AFwblHCd56DMINjqUaokSbdDbn47YyfC+J1C2p21LBJMAzeLqNtmgeNsF+1NWoRTAFteoEb+6AFLDlF42vi7zRntxY87DXBCNeDzxZ2BWBpJJ/cbYXcMyBpyKhKNUbUqQ8rNzqIsBMn47YvqrF9LE9ftb54ymn2b6dV8QqgIcF6ZZFklZ0zEx1MbY8pJrHaaAoY91dQiASN3aTscLqLVwxFFVJHvhmRZRgRA1kSTePHC5G7OuyuraLyAQ2k7m623v6nFNNpISkk2zVUFZKdUtpNMrFSHUHSQZVSGsx2EdMIqdWlSrNoaVRe6zMASDvIEibbTecDZ6pRYArIKkETYxzE+Png5nXVUdQneplSIFmkNI8fvgjDbyJyUuGepxLL1TVqVVZKhZZeZDAafykHaIEDztgrh/GVcuyus6WAUg7GbgBbAbXE7zvgHLDsyIEqw0NI5ECfmJnphRnclUaqdKMwTugoCwt0K2vPzw6jKNCacXY6fi1OqKZKVHUkEAjW6lQSYcLtcEC+NnwnOrVphl8tov5HGG4PQr0qLoUqAyAncbdrMQYgQAMab2bbsqbCoQp1T3iByHU+GNE0mZ18R8WxEnAr8Spf+rT9GU/Q4vDCMaWiaZ69bR3ugY8tlXUd/D9MCcO4mCgqHSSQJW1iSBBHK5HoZxVWpVHd22pLTKA3uSe9YAk+9G3LwxjXy9btNB9+srNq/KxDNEHbadsY77tmlYRrD7RsophgEDqzarcmKgSAYBPXpi6pxbU9JbhToa0d6SykecgCN7zaMZv2koLSp06dR2NUUx3UEhf7RMcy1pnc3tiGQoVuzo1A0rScb+LAj4ahv44VoZpxxxzXemyKAjMpFjEKpEbEj3h54jR44XVaiqSBRLmYi07DyDGfLmDjPUNYzjqI01VZgRsCWuwJvI1QfA+ODOHcOekrKHXQyLSXmZP8AEpuASeU+954SdvkfHQdQ463ZVGfukEQSZlTYAAXAmL/zKbYMyXGFGX7WsrU2B90/KZF5vbw8cZ2hQKvRSrfUhZ1W4IRjU32gqQAT0AwRnVrKiHMqkmsrGT3QNRiI6FzAI6YSbtg6pDQcbL065AhqLMYmAVAUmN9yQBPUYW5z2sdWPcBplluoEgHUYg72Hx88e5ehFZ8soGn+j2MhpOuSxg2uAAOirjOZLL1Tqcr3Kj9wbElASGE8txPPAsqxXmjZ5vi7JRV1UBijWYXJUAkzO8Xi2/PC/I8aaoCzarGBMC1jsIjcj0xWoqdjQYqegUgd5WKgiTsSogHx8cIqOcfLl6LhSUYwSTcGCD88TJ3wUlRfnODZhmBCKsfzU/1bfEW4dmtJYosH/wBylaYBM6tjfni0tTp6Gqm2+nr3oixkXBHocMqucnTUVFVQiyAVADkEkATMwRYYW51wNxV8soyHDBpTtNML7yiogkfytffxGNRnMtlQFtWXtCCAtTvzHVnIMeUWm2MYOKoanZidTNEATEnnygXMYvz2YRiqNULVQ4CiCfwwgK7CPen9cKDlnBcoq1k05yn9HoFnq0wQSyBgCWY6TyO/d6WnCrNTVh3zFNjFjFSY35r+uD8irf0QsVDr2h0oYYjSLnSTFyG7s/XGepElQQpKgCWAsJ2vyxM5tcIqEE82MJQDvVNtyFMfMjA6ZimzVUDHQaQltMEnvgAd7na+BtYYxomJjeT6YGy0vVqTyCD5tiIu8Mqca/ou7HL9iNFIh1jvLUUp/M0OZveOU+GDf6SAdQeQdrQWAiQTFpFp+GE/EKpWm+kAWOyqPoMD+z3EmaUqGYuGIBMbRp/MOg5SceitHaqs4t+U2MM3xSqXjXCoXIEKLQwM2v3bXnCWtx3Mxp/pA0gyB3SL8/d38cGe0+WCLSgn8QajeRBi1rmZv5YzFcd4jx6z84xGnBxNNSafA0bjFbc5geg+y49/2xWI/wCLqeQaoPsMKTT/AH+/2MSFIj9j9+mNK+zK/oOfiNTnma5/v1P/ACxD+mtzr1vif1fA6US2wnyHji9Mg+8Md+RP0HPbB/oWTdhzqVT5/wD9Yc8Ez/ZxpepTUg9/TqkwRBAaDvsYF+eElTJuN1b4YYUQwpFdtUldQIuN/wDp5Yl0lyPk01XiGxSAsAXCEz1Yxud8VniD3GrxNl/QYOyfBEZF1VlBIEgCSDHXVg0ezdPcvUM27qAW+OON7mzq/wCaQifiFQgfiPHTUY+GPKOYI1XJ82Pyxoh7PUh+WufOB+mFfFuIIoFCnRHve835iWiQ35hykbbdcCT7DdFrCFec75kjcYGXKi1zjZ5nJ5VEB0aWPUErPmTBx4K+TRFZ+zViAdOgHf8AuknFJV2J0+jH0xp2G/rjZtXK0NYuRTn1AwRSqIyF0TujrCz5AeMi8G2PWVa1Puxpcbz8dvUYqEtuSJrdgSUc4+Yp0UeqVZmZkemNOkBSWRwD3oEx1MYSnL1qyLVarJCMFdhOrSIvJ5jn4Y0FLgrJIU04MwTrkSpUkQd9JI+2KE9nqiBVQqyAEaSzqskQWgKbn9MNtdeRbRNn8/SGVQOwqPaDdmY/m1Ge6sk77WA2wPWzDtQeurCkGaNC6jLKBoi8C19uWHJ9ky5HdpwsxDPzJJnucp+WJ5jgJVAulAqtqP4htbSPyWwRUY5yDt4F/DuJVjTUsGbUIRmbuhh3YEmACpYER0jDTQXJrU0BrJGgAlhqAIIiYiCPIicDcczzUqFGmUXQV0hp1Ag9G6wNVo2nFXszxNaVQU6dMy7qdQuCCVUmB3gZIsR9MW3FvciUmsM84U1U1/xgyVQrHUSLWAAGm0KAvwxbmM7WqnMUgiKwUFnXX32J7qiW5g7bWxL2hq68zL1CdKNsQDJJ0gaLiJG/XxxbnOLLkiVUqxcKWZgN1UCQSRtAPPfE7uynAo42tfLVVruv4Tn8QLdtoIJJgG5jbANDiVSnXQilfQRpLtZGAmAbI8LuLXx7xX2hNaqEaqppse9I0rpEkmCxuRPxA3w5Th9OswdUJq1SVUMSq0wsmVE94kAXvtyvioyVESjkz1PjlRiERezZWZiC7nws3QdLzvgWgwqIpqJSZwILFiCbkyR640fEcnTVlpEUaRCEtUADatpg7hiZ59b2wwyGSpmmn4dNRFpVbjk1p33wp00EVTM7xSu9TUgpBkUQ5EBByC6mjnJgxAg4E4rSqdlSp047ONQmzWXUZi9xG8m1uWJpmqlLSKZZTN1JmRMkg/l3g9Z9MWdtUJPa31m7K21xcCB4WvtHPBKcn/hSrsR8Cpa6+k30kgm4ERpkkX38PzYuzFSoMxVZWNNzszG8EwSpO8gSI5YCyr9i1RmBMVisTBIXVIkHkxU7cpwzydGs6CpSPeNNVcsRsS0XYg7R1sPHClKpX0NK1QDR4lUo1CVdm0MGJBMOsjdZ32Hr4Y2o44GoCkndZp7w2M7COtxflbGdXgD0XWoySjnvA2Q2MkagLb2aB0OwwHwLO9nUq0yAVqkgAjYgm3hYkHyGK/lgXGTf5U0cnWBZ2aoFkCAV1EWlvy9fLniXFOLIGq01SkzVIbUv8YgkDTJYTJB54SZqqhSSx1xJO5+Pywuy+d7Jgigaw4KNAsbA36Ry5ycOWlSwzTk2+f8AZ9FBLikARABLRNt+754VcD9m6T1ndSFVRpldSjUb90m9hv8A2vTHmbqtUJLH05DnYYI4FxQ0agSe4zRE2VmuImdz/ixwx9S3Ll/s7J+iaheP0R477PNV0J3IpgBXViBpEQNJM6om8n5xhRW9ihrJGmCdpP3x9CVg14B8jB+WAKeaUNASqpnfvfrtjZ6jfZzLSSMpT9lB/wC0vpJ+OCqPsUpGrUv/AMPvjX2J5k9bH9L49NBdzrPSRA8rYNwbUZyh7KU12ZreEf8Abg1fZ2lFwzf3o+i4daEbdgv/AMvlhZxDi1OmyUQ3fdj3iT7ok2BPQEeZGKSi2ZytKyK8BoC/Yg//AJD+uCMvw2lIC0gPHUD9VxDIhHoo5YksqmxiSQPG2Bq3EqVJ9IYh9DnTq1WA/NG3hPjgjTYpVXIbRzCksqkkoYI1L/lj01ZPusfgf+7GR9jOKAVcxXeG0DQEG8CQpkwLQRc8z4T7V9pmp1KtbcNyRgwEbk2i4K7R7uB1YJYGdb2kopWWjUV6Tse7qUQd/wAwcgf5jGDzeeZw9Sammoxh3BIA1SFk2B8Jtgtnp5up2tQa3Zh2VM3FQyQVjY6feieR5Y0XtC5p0GpVaQQBQKSkqRafyqYt3TffF3FE/JmObjprhFcwaYILSe8DGk32I+2LM/nHQLU0uqkgElWKFf5akRI8PTA3s5wQ1MwUqnSArNKwSYg6RPn0xp/aTjNXsqlGoaRpFAqlFI5bFWNj0gnryw2o8IN0uQccZ7Sgy0lenTphtNm0NYmSQBDsDqgzci8mcLOH8bfLopjaSyHYz4HY23H6wWvs/n0rZalSqToprFUA7BYgDpyv64V+2NOmxpigiprICxIJ1GBI5X9d8G1WG9mup8dZWlsu8LEkXiRIkBel8U8P4327VnknvBUS/jB5GTGKOM5hcrlRTo1u1gd6RziLMb8tuUeGAP8A6a0aTds1VoKsukaoJYAszRuQJW/WZxC4G7vI4yzVKGZmuwAZYVVeSWnu++AARcbm5GEedzbnOhaDupfuuAZgbkHlyPh8cUce4ktTMmojq2mwJ2E2mRuBM2/XD+hwPtlXsStN1WGqAanY/mJuu5G1sFZDoS+2vEdIRaejQkd1RLTBEzvzPxwJ7H0WTOUkqnTDCq0MLAKWVTG1xJ8h4YMrZOnUq1HY6VpDvlYGpvIi3P5dZxnM3pFUsC4t+eJuIsQQYIt688aQfREgj2r4muZzTOhIpAwloJBN2BG4LSZ529F1firtpDmdBME3MndiTzgKJ8BijhuQq5mqEpLJsTyAA5sT8Opw3ThLZWuKlZFYKQUuGUkbgjr4HFyaREbeBRmF7wLLFp2ifHYT54e8N4kyAdqhcFQEnvSD3QoM2AMGBcRi/O8VGcqU0dAVLgTBBjdoMiBANv8ALFvEs8lJgoLaFICqRBTlqAPMXInmBiG7wWk4/ISUuJuX7ptJidr2MG5jGryntNSRFVtbEC94jwF9hgPi/BaK027Ijue6JJJgbyftjEZmr3jMg7Hf5zzwbU+A3tcjbi3EyWKAm1p+v1j0xfwTMmpUSkxNyL+VzvbYc8IqjSS3Un64bezxC1lLSIDXt08THx64JYiJZYNxamqsSG1EkkkiCW3NpMRIHjbGr4ZliKFRQSrA0xMG11U7CSLNYdcF1aS06SkgaSCJGo78rQPyjBdF+zormDfVUUzESEaSY6zyxlv3YaNarKDs7xCnTQsKtQaFFqiEFjEaQyytyGMb2PMGMpx/iuXrHUoVHDyrAQYkQGA3kb2t8RjX8Zzq1wAGGl1WSw5qCBEDcSfQemPn3E+HKrsTBXUfr9JtHhhqSuhVgLzuYVqTMrAyFtsRcWj0PyxLQdVN1EtqFp6H/QY7gnFKaoaJpq6liwkXuALNy2GNOvB3cr2YgflXWGgbmJi2NZNtUOM82yunXBJF5G/xg/PC3O1ytPWLHXK+hlfoMFVMnVUuDJBMswIa0dVJj164XcYBZLCApG9o6T++a486Wlt1Ej14a+/Scuze+zXF6NdWcB0KmL9SL3AP7OGOZzwXY0z/AHgD8yDjBezXHKGWV0qsoUkFdiSechZPT4Y1eh2CvTdezYBvcYyCJEQB8ox0PTa5weVLUzjIbTz4nvOI/lAb5Mxx43EFm1x47/TEqwlhoVwsX177biQT8cAZHiOXeoyO9JSpKlXK6pBIMalE3xLVK0xxnmmgr+nIxvCeTD/ujHzTN8e7Wu4lTRLsUhQCRBUMWEE2uBI+ON77S1KCZWs4Cz2bhYCi+kwbDrGPjFCp+Io68vTGvp6krMtaTWDe5X2vp06T0Rd6aAUiCTJMAAm3uzv/AC9cIMtm2DuDJZ03Ji7aiST6CfXCWsfxJG4YifDkfhBwcXl1IvqWBG83gAeP6Y32JGe9yDMvmCgY0201C4IMSECkszaSCpM6Asi0v4YKq1TVpVVZiWP4mqT35PfDGZvY9MZ7PFqTPqENNxIN/MGP2ccudKlG/wDbEjr3oPyw6sV0OvZ3PNQ/GZIpksqMeTxB08/CRbceGAOK8SqdrFQsNDGVaQenunY4Y1eJdpladE9wipqXTyXcCZnVJHw64X1c0N2O9r3J++FCDbbYT1EkooGfPdlUR6baio2IkAkGQJ8Cb+PhhgO9T1FQAxJgGAfExy5AffCnPOCIgb74sfOkrvta3S8fXFOCTEpui7hbdnXVmfSFXpOqCCEI59b9MH5jPlHo1KYDMatlUxaV0qG5STHljN5p5g9R98WZdyACTttP1jA4oak+jSZyvUzbPUbuk2ubcoAvcb32wBwPi1Sga693vISZgGV92+5nbT/NPLA1DiPdeZIN/hOK8/xIEyvOC9hcgmPkf3GIUMVRbm+bINTqswYXbaAABzmZ+p+2Nz7OZkUMjVq1BqDOy6rjVpAYAsACRdu91Bk7YyHDgWfU3dBFiYH18JPoMHe1PG1qgZdNPZ5dLsty7+7v/DqaY5xfbFON4JU9rsC4fntb1Q4JVxcggMCNWmJ6k38MSztLW1OpW1KmooxBBawBkA2G/jz9VPDcwVcDlB++GVHJvXYimNRWDc3udyxsAOZJwbUmG5tDfgHFqOWz79hpFCoukFzJE6ed5OoEct+WJZypVqu4MQ02XlEgHefCfthLmvZ2tT1a9AKmCNQJ3iRFvnO9rYN4VnQjkcyCS2xJEXt64hxTeGUpbVlCo1HpuJWSthMxzHI+f7GDM4BUY7XJCmbtBuY2AN49MdxusrdSSAQRsJAkePl54qyOdb3NRACmI2mLYtK8kbqx0F8OzdQVYPeAESTuo2EfbHnE9Ae/etvAFpMAyDeMB5vMAtMjxI+M/P5YGOabmbjBtFu8jMZYlgjlB2dppyTz7rSYJ8Nxt4YqWvQE6mqzMQqLG/Uvi3KuCq6RFzI8cJ6vvE+Jxs9OKRC1HZ9E9i8wlculQyirzABIiAIvFzNj+XDPN0Ep5OnUf+YBeoBcrM7SYmOuMF7OVStWxI1JH7+GNTxTNEplhUvTHZ6h/LqWSfSfjjnnFWbRbof1Kq0tNJ077AFSFAgFQunYHaRqxleJ0T2jdqgBPe0kddt7/G+NL7TZyeI0SgEkCn3pABYMJt0nnOKfa7hh/pGlAL00Pmbgm/lPrhQjFTUmOTbjSPn+ZzRmAqAbWRfrGDOH5piI1EQORxTW4e+o22Jww4TwjvwXjlt9Mbe9CLyzNacn0JM9UYswZmInYkkfCcPMzntVLS25Av17wOIcQ4QBUaWgX6Cw336YhQy+shUBbYX5Y59WcZNNdHV6dSipR8oS8RHfPpj7B7LrqymXuQeyUcjsI2ieWMdn/ZpjUBFFogSQJ/WcMOFZfNIAvZFaYtDLFvPfGWvqe5FbRaensk9xsZYW7Rp6wQPnI+eMtxzgCNV7cZlUJP4msKQf5hLi8eN45cyG4rptFQecgfH/ACxnfb3MMUQamlQzAEzvA3nwNsZacZuWcFScUrVCn2n9o3mplqR00Vdltuw1Egk9DYwItG+M1RBDq3Qi2HT8MEkHMT50jv5hjirM8OVBqWsHM/wMCPjaPWcejGFLBxydvIDlaYZlDEhdUMVuYgbA7kxbDDjefpCpGWUoigASxLGVBbVePeJEC1sDZYqgLEc9uu0D446hwupVBqhVgmbuij4MwOCrY+EL3l23tF+mCM2t1A/hi1+c4PrZBwo1AIZ/KymR4aSRz54FKDtVA2A+/XB3QmuwjtwqQfejY9f9fphdRfU1+QgYY1Msr/1ck89zA6npivLZcIra4WesfrilkjgCrdMVU2N94sMFVcvAlbi95nlPLwxUqqV6EeIuD53+eBgmV1vy+C/qTgqlRRqVRmkvICDkLyWPM2sPXeMVuyEyxJtcC2Knri4UWJsPDlhUWTkEadiTA6AAGZ87Ysy2Rc63QAinE9Lki3XrganSYESL/fB3YlQ3ebU28EgdYMb4T+gX2Qy2XepqdhrAtHjuTPKOuAsxOwAA8PDB1DNdkO6x52I3nfY4HIFQkqGm5PPyAv3iTbYYYgOkYM4YZWv3xYnVbSDEmYHneLYB0kGDuN/DBVDJu/uqSOvL4m2BqwToNz+eLGWMwNIECwGwJAk+ZwLpb3iRcWEifh5Y8qZdlPej4+uIEl5bp8sJKhtt8heacMLXAZh6GCPocBUzcHDKqgCtsPxVWOh0mQcLgvywEkgPriqouCGaTYR4YrcYANjwnLsDFTLgKZkyOnhf/XC1stLGKLAEkixxvGoDHq5VeZOK9mPOf2QtWXBkuG5diwlGAFtjYT4eeHXFaAACahJppyJiLx5/bDdKQmx/fhi9MqJ2F98N+nTWGVHWa5Qs4xk6lXsKgJVtKXAkl1vYT1k8+eHlciq1GqxgoNLchNjeRtuPUYB4tRaqEUnSqDYA33v53xdwbLU1Lq7MwcQ2s289v3bGD0sO2brUyqIngOXJntmJMzDIB9MMTkAsBajVB0BQ/MjGczORZahWmGYLEkjTv4H67Yvy2WqqQY+f2xH4ne7A36jqhrS4PqJ1IzT+ZlUkesgYuy3CWU6gqxtddJj4nwxTRY/mA+eLw5Gxb4nD/DazFoX5KeJWWnKETE28QQPmG+uIvlagmInycfG5j0xUc0/V/jiS55/4j6gfqMHsav0Huaf2Sp06gBLDTeLsV1fEg74xntFlzmc+tI+6lMM4F+6ssRbrqUeuH/He2rAaaoSJHugyPSIIwk4NwV6FftWdKndKkFTzi4ExIiZw1oziraE9WLwZbOg6yPE/XFVRSVItJjfzn0xqeI5KiG/EABaSO8Bad7euB8xw7K9k7zIBADAk96OekxPninrrw/0Gz7Rjc0ACAtwP3OLsxQISnPNZjzv9MG6aXJGMnc/c7euHnE+HU6+mojaQbAQYAAFgeZG2EtVR5TBw3cMyNKjcbgkja25wKH72ppO03v43xr6XARPv7LMHr58sZkZUl9ABLEwFAuSTAAA5npi/cjLghwkuRpnssaBOlmIYLfUbi53/AHtinMVYAbSpnmfvjYVPZ9ly6U6ukVSi2JmNOq0idljbx3xlqnAnmSVIG3e3HhbDU4pU2Dg30L6+ZBQiQJ6YXNBI+eHPGOFOuk9287cowsrZfQAZvhuS6YlBoOq5jRAC0z3Qb00O4ncicU1c0YJ0UpiJ7NbfLE3y1QRqRhYC48BiqtQYLdSJxan9kuINQJ1wN5iT5/bHmZzbHw8BjxAQSeu36/vxx1GnLgYjsp8HtGgCAWk+ExgyhmFpaHRRKODEkzcTM8jAHxxXUFsD1UJgDcn67YtrBKdMjnc01WoXbcnBNBpOnWyKoliom8gWEjmevXFWayL0iA4hiJABm1+nlj3K0TDmOX6jEKuinZoeH5XL1DYsShmSSJE8xb9ximrln0EqyyCVhdIIEwB7sz688JqbFTI3GLVzRVtyQSCR1IM8/IYbQkWZlH7qkEBDsSLRvbn5jAM3bzOLc1XNRpM+pJ+eIFd8SMLymRDCTURfAySPOBHzxbV4cgP9enwOKnpwbeH0xGrvbF0iT66KflixQMdjsamdHhnkoPr/AJYuQnoR8Me47ExbG0jxjgZ9U20/vbHuOwNsCxCSZMk9SxP12xaFOOx2DdQ3E4hvD4HHqz4Y7HYSlQNEWwO6tO/yx2OwOVlbKIGfP0xH447HYh6zRK0yJp+HyxU+XndZvMFQf08/jjsdiHrW+C/bJFD/AAkemKc3k+0XSysVmY7wv6Y9x2D3voPa+yilwvSGCK66lKn3jY+BkT44CX2cQCyNPUahfrM47HYSmnmg2tYsKbLtqBbtHgRDs55RzwuHC6kR2jf8qnHzXHY7CuL6D5eQbinBXqsYYotoABN47xueZ5YX1fZZyI1Hw7jW9dV8djsNNLoMvsdZvLVYUqCxk6p7oHIEbn0wozVR11U2ovG8gM9/A6QP9MdjsZuMPBcZy8imlwyq7EmnVXp+G5+cRhtwrgjo4bsWPKWHW1onkTjsdhuWKoKd2F5jI6S6mg78pWm5HU3jpbAnEOGMy9qKNQmYjQ+rbpHuxadsdjsYxl3n9mvOAGlka9Ry1SjVJ2ujWHqMOMtwjuvqpPJECFP6Dyx2OxTn4FXTKG9nQW9yqBM+632wFnOAMqgqtVjO2htvhjsdiFrT8lbI+ABeE1v/AEK3/Lf7Yl/smt/6NX/lv9se47F+6yVBDV/Z+oWsrxfdSMCVuB15/q3P90/oMeY7CWvJh7UT/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188" name="Picture 12" descr="http://www.univie.ac.at/hypertextcreator/vorlesun/upload/vorlesun/Image/import/39.jpg"/>
          <p:cNvPicPr>
            <a:picLocks noChangeAspect="1" noChangeArrowheads="1"/>
          </p:cNvPicPr>
          <p:nvPr/>
        </p:nvPicPr>
        <p:blipFill>
          <a:blip r:embed="rId2"/>
          <a:srcRect/>
          <a:stretch>
            <a:fillRect/>
          </a:stretch>
        </p:blipFill>
        <p:spPr bwMode="auto">
          <a:xfrm>
            <a:off x="533400" y="2057400"/>
            <a:ext cx="4368523" cy="2505075"/>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029200" y="491490"/>
            <a:ext cx="3505200" cy="5909310"/>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Voting in the Estates General in the past had been conducted according to the principle that each estate had one vote.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This time too Louis XVI was determined to continue the same practice.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But members of the third estate demanded that voting now be conducted by the assembly as a whole, where each member would have one vote. </a:t>
            </a:r>
            <a:endParaRPr lang="en-US" dirty="0" smtClean="0">
              <a:latin typeface="Calibri" pitchFamily="34" charset="0"/>
              <a:cs typeface="Calibri" pitchFamily="34" charset="0"/>
            </a:endParaRPr>
          </a:p>
        </p:txBody>
      </p:sp>
      <p:pic>
        <p:nvPicPr>
          <p:cNvPr id="49154" name="Picture 2" descr="http://www.histoire-fr.com/images/mirabeau_dreux_breze_etats_generaux.jpg"/>
          <p:cNvPicPr>
            <a:picLocks noChangeAspect="1" noChangeArrowheads="1"/>
          </p:cNvPicPr>
          <p:nvPr/>
        </p:nvPicPr>
        <p:blipFill>
          <a:blip r:embed="rId2"/>
          <a:srcRect/>
          <a:stretch>
            <a:fillRect/>
          </a:stretch>
        </p:blipFill>
        <p:spPr bwMode="auto">
          <a:xfrm>
            <a:off x="304800" y="2057400"/>
            <a:ext cx="4511527" cy="2295240"/>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181600" y="1425982"/>
            <a:ext cx="3200400" cy="3831818"/>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This was one of the democratic principles put forward by philosophers like Rousseau in his book </a:t>
            </a:r>
            <a:r>
              <a:rPr lang="en-US" i="1" dirty="0" smtClean="0">
                <a:latin typeface="Calibri" pitchFamily="34" charset="0"/>
                <a:ea typeface="Calibri" pitchFamily="34" charset="0"/>
                <a:cs typeface="Calibri" pitchFamily="34" charset="0"/>
              </a:rPr>
              <a:t>The Social Contract</a:t>
            </a:r>
            <a:r>
              <a:rPr lang="en-US" dirty="0" smtClean="0">
                <a:latin typeface="Calibri" pitchFamily="34" charset="0"/>
                <a:ea typeface="Calibri" pitchFamily="34" charset="0"/>
                <a:cs typeface="Calibri" pitchFamily="34" charset="0"/>
              </a:rPr>
              <a:t>.</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When the king rejected this proposal, members of the third estate walked out of the assembly in protest.</a:t>
            </a:r>
            <a:endParaRPr lang="en-US" dirty="0" smtClean="0">
              <a:latin typeface="Calibri" pitchFamily="34" charset="0"/>
              <a:cs typeface="Calibri" pitchFamily="34" charset="0"/>
            </a:endParaRPr>
          </a:p>
        </p:txBody>
      </p:sp>
      <p:sp>
        <p:nvSpPr>
          <p:cNvPr id="48130" name="AutoShape 2" descr="https://encrypted-tbn2.gstatic.com/images?q=tbn:ANd9GcRFGIE56VEar6CamyUCze34gKaonll7k6SrQz221GVSg8jRRcU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2" name="Picture 4" descr="Image result for estates general french revolution"/>
          <p:cNvPicPr>
            <a:picLocks noChangeAspect="1" noChangeArrowheads="1"/>
          </p:cNvPicPr>
          <p:nvPr/>
        </p:nvPicPr>
        <p:blipFill>
          <a:blip r:embed="rId2"/>
          <a:srcRect/>
          <a:stretch>
            <a:fillRect/>
          </a:stretch>
        </p:blipFill>
        <p:spPr bwMode="auto">
          <a:xfrm>
            <a:off x="1219200" y="1143000"/>
            <a:ext cx="2667000" cy="3048000"/>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343400" y="457200"/>
            <a:ext cx="4191000" cy="5909310"/>
          </a:xfrm>
          <a:prstGeom prst="rect">
            <a:avLst/>
          </a:prstGeom>
        </p:spPr>
        <p:txBody>
          <a:bodyPr wrap="square">
            <a:spAutoFit/>
          </a:bodyPr>
          <a:lstStyle/>
          <a:p>
            <a:pPr lvl="0" algn="ctr" fontAlgn="base">
              <a:lnSpc>
                <a:spcPct val="150000"/>
              </a:lnSpc>
              <a:spcBef>
                <a:spcPct val="0"/>
              </a:spcBef>
              <a:spcAft>
                <a:spcPct val="0"/>
              </a:spcAft>
            </a:pPr>
            <a:r>
              <a:rPr lang="en-US" u="sng" dirty="0" smtClean="0">
                <a:latin typeface="Engravers MT" pitchFamily="18" charset="0"/>
                <a:ea typeface="Calibri" pitchFamily="34" charset="0"/>
                <a:cs typeface="Calibri" pitchFamily="34" charset="0"/>
              </a:rPr>
              <a:t>Formation  of  national assembly</a:t>
            </a:r>
          </a:p>
          <a:p>
            <a:pPr marL="457200" lvl="0" indent="-457200" algn="just" fontAlgn="base">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representatives of the third estate viewed themselves as spokesmen for the whole French nation. </a:t>
            </a:r>
          </a:p>
          <a:p>
            <a:pPr marL="457200" lvl="0" indent="-457200" algn="just" fontAlgn="base">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 20 June they assembled in the hall of an indoor tennis court in the grounds of Versailles. </a:t>
            </a:r>
          </a:p>
          <a:p>
            <a:pPr marL="457200" lvl="0" indent="-457200" algn="just" fontAlgn="base">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They declared themselves a National Assembly and swore not to disperse till they had drafted a constitution for France that would limit the powers of the monarch. </a:t>
            </a:r>
          </a:p>
        </p:txBody>
      </p:sp>
      <p:pic>
        <p:nvPicPr>
          <p:cNvPr id="2049" name="Picture 1"/>
          <p:cNvPicPr>
            <a:picLocks noChangeAspect="1" noChangeArrowheads="1"/>
          </p:cNvPicPr>
          <p:nvPr/>
        </p:nvPicPr>
        <p:blipFill>
          <a:blip r:embed="rId2"/>
          <a:srcRect/>
          <a:stretch>
            <a:fillRect/>
          </a:stretch>
        </p:blipFill>
        <p:spPr bwMode="auto">
          <a:xfrm>
            <a:off x="533400" y="914400"/>
            <a:ext cx="3839139" cy="19050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786" name="Picture 2"/>
          <p:cNvPicPr>
            <a:picLocks noChangeAspect="1" noChangeArrowheads="1"/>
          </p:cNvPicPr>
          <p:nvPr/>
        </p:nvPicPr>
        <p:blipFill>
          <a:blip r:embed="rId2"/>
          <a:srcRect/>
          <a:stretch>
            <a:fillRect/>
          </a:stretch>
        </p:blipFill>
        <p:spPr bwMode="auto">
          <a:xfrm>
            <a:off x="1569294" y="1600200"/>
            <a:ext cx="6005413" cy="37338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3962400" y="609600"/>
            <a:ext cx="4572000" cy="4619854"/>
          </a:xfrm>
          <a:prstGeom prst="rect">
            <a:avLst/>
          </a:prstGeom>
        </p:spPr>
        <p:txBody>
          <a:bodyPr>
            <a:spAutoFit/>
          </a:bodyPr>
          <a:lstStyle/>
          <a:p>
            <a:pPr marL="457200" lvl="0" indent="-457200" algn="just" fontAlgn="base">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They were led by Mirabeau and </a:t>
            </a:r>
            <a:r>
              <a:rPr lang="en-US" dirty="0" err="1" smtClean="0">
                <a:latin typeface="Calibri" pitchFamily="34" charset="0"/>
                <a:ea typeface="Calibri" pitchFamily="34" charset="0"/>
                <a:cs typeface="Calibri" pitchFamily="34" charset="0"/>
              </a:rPr>
              <a:t>Abbé</a:t>
            </a:r>
            <a:r>
              <a:rPr lang="en-US" dirty="0" smtClean="0">
                <a:latin typeface="Calibri" pitchFamily="34" charset="0"/>
                <a:ea typeface="Calibri" pitchFamily="34" charset="0"/>
                <a:cs typeface="Calibri" pitchFamily="34" charset="0"/>
              </a:rPr>
              <a:t> </a:t>
            </a:r>
            <a:r>
              <a:rPr lang="en-US" dirty="0" err="1" smtClean="0">
                <a:latin typeface="Calibri" pitchFamily="34" charset="0"/>
                <a:ea typeface="Calibri" pitchFamily="34" charset="0"/>
                <a:cs typeface="Calibri" pitchFamily="34" charset="0"/>
              </a:rPr>
              <a:t>Sieyès</a:t>
            </a:r>
            <a:r>
              <a:rPr lang="en-US" dirty="0" smtClean="0">
                <a:latin typeface="Calibri" pitchFamily="34" charset="0"/>
                <a:ea typeface="Calibri" pitchFamily="34" charset="0"/>
                <a:cs typeface="Calibri" pitchFamily="34" charset="0"/>
              </a:rPr>
              <a:t>. </a:t>
            </a:r>
          </a:p>
          <a:p>
            <a:pPr marL="457200" lvl="0" indent="-457200" algn="just" fontAlgn="base">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Mirabeau was born in a noble family but was convinced of the need to do away with a society of feudal privilege. </a:t>
            </a:r>
          </a:p>
          <a:p>
            <a:pPr marL="457200" lvl="0" indent="-457200" algn="just" fontAlgn="base">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He brought out a journal and delivered powerful speeches to the crowds assembled at Versailles.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err="1" smtClean="0">
                <a:latin typeface="Calibri" pitchFamily="34" charset="0"/>
                <a:ea typeface="Calibri" pitchFamily="34" charset="0"/>
                <a:cs typeface="Calibri" pitchFamily="34" charset="0"/>
              </a:rPr>
              <a:t>Abbé</a:t>
            </a:r>
            <a:r>
              <a:rPr lang="en-US" dirty="0" smtClean="0">
                <a:latin typeface="Calibri" pitchFamily="34" charset="0"/>
                <a:ea typeface="Calibri" pitchFamily="34" charset="0"/>
                <a:cs typeface="Calibri" pitchFamily="34" charset="0"/>
              </a:rPr>
              <a:t> </a:t>
            </a:r>
            <a:r>
              <a:rPr lang="en-US" dirty="0" err="1" smtClean="0">
                <a:latin typeface="Calibri" pitchFamily="34" charset="0"/>
                <a:ea typeface="Calibri" pitchFamily="34" charset="0"/>
                <a:cs typeface="Calibri" pitchFamily="34" charset="0"/>
              </a:rPr>
              <a:t>Sieyès</a:t>
            </a:r>
            <a:r>
              <a:rPr lang="en-US" dirty="0" smtClean="0">
                <a:latin typeface="Calibri" pitchFamily="34" charset="0"/>
                <a:ea typeface="Calibri" pitchFamily="34" charset="0"/>
                <a:cs typeface="Calibri" pitchFamily="34" charset="0"/>
              </a:rPr>
              <a:t>, originally a priest, wrote an influential pamphlet called ‘What is the Third Estate’?</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p:grpSpPr>
        <p:sp>
          <p:nvSpPr>
            <p:cNvPr id="13" name="Rectangle 12"/>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4648200" y="533400"/>
            <a:ext cx="3962400" cy="5909310"/>
          </a:xfrm>
          <a:prstGeom prst="rect">
            <a:avLst/>
          </a:prstGeom>
        </p:spPr>
        <p:txBody>
          <a:bodyPr wrap="square">
            <a:spAutoFit/>
          </a:bodyPr>
          <a:lstStyle/>
          <a:p>
            <a:pPr marL="457200" lvl="0" indent="-457200" algn="ctr" fontAlgn="base">
              <a:lnSpc>
                <a:spcPct val="150000"/>
              </a:lnSpc>
              <a:spcBef>
                <a:spcPct val="0"/>
              </a:spcBef>
              <a:spcAft>
                <a:spcPct val="0"/>
              </a:spcAft>
            </a:pPr>
            <a:r>
              <a:rPr lang="en-US" u="sng" dirty="0" smtClean="0">
                <a:latin typeface="Engravers MT" pitchFamily="18" charset="0"/>
                <a:ea typeface="Calibri" pitchFamily="34" charset="0"/>
                <a:cs typeface="Calibri" pitchFamily="34" charset="0"/>
              </a:rPr>
              <a:t>Outbreak of </a:t>
            </a:r>
          </a:p>
          <a:p>
            <a:pPr marL="457200" lvl="0" indent="-457200" algn="ctr" fontAlgn="base">
              <a:lnSpc>
                <a:spcPct val="150000"/>
              </a:lnSpc>
              <a:spcBef>
                <a:spcPct val="0"/>
              </a:spcBef>
              <a:spcAft>
                <a:spcPct val="0"/>
              </a:spcAft>
            </a:pPr>
            <a:r>
              <a:rPr lang="en-US" u="sng" dirty="0" smtClean="0">
                <a:latin typeface="Engravers MT" pitchFamily="18" charset="0"/>
                <a:ea typeface="Calibri" pitchFamily="34" charset="0"/>
                <a:cs typeface="Calibri" pitchFamily="34" charset="0"/>
              </a:rPr>
              <a:t>revolution</a:t>
            </a:r>
            <a:endParaRPr lang="en-US" u="sng" dirty="0" smtClean="0">
              <a:latin typeface="Engravers MT" pitchFamily="18"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While the National Assembly was busy at Versailles drafting a constitution, the rest of France seethed with turmoil.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 severe winter had meant a bad harvest; the price of bread rose, often bakers exploited the situation and hoarded supplies.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After spending hours in long queues at the bakery, crowds of angry women stormed into the shops. </a:t>
            </a:r>
            <a:endParaRPr lang="en-US" dirty="0" smtClean="0">
              <a:latin typeface="Calibri" pitchFamily="34" charset="0"/>
              <a:cs typeface="Calibri" pitchFamily="34" charset="0"/>
            </a:endParaRPr>
          </a:p>
        </p:txBody>
      </p:sp>
      <p:pic>
        <p:nvPicPr>
          <p:cNvPr id="45058" name="Picture 2" descr="https://encrypted-tbn0.gstatic.com/images?q=tbn:ANd9GcSJ0uW5UGz2yrxV6SPmRqpXdQqtwElzKdtceR32ZHpnhv_2--nw"/>
          <p:cNvPicPr>
            <a:picLocks noChangeAspect="1" noChangeArrowheads="1"/>
          </p:cNvPicPr>
          <p:nvPr/>
        </p:nvPicPr>
        <p:blipFill>
          <a:blip r:embed="rId2"/>
          <a:srcRect/>
          <a:stretch>
            <a:fillRect/>
          </a:stretch>
        </p:blipFill>
        <p:spPr bwMode="auto">
          <a:xfrm>
            <a:off x="1371600" y="1828800"/>
            <a:ext cx="2219325" cy="2057401"/>
          </a:xfrm>
          <a:prstGeom prst="rect">
            <a:avLst/>
          </a:prstGeom>
          <a:noFill/>
        </p:spPr>
      </p:pic>
    </p:spTree>
  </p:cSld>
  <p:clrMapOvr>
    <a:masterClrMapping/>
  </p:clrMapOvr>
  <p:transition spd="slow" advClick="0" advTm="5000">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876800" y="685800"/>
            <a:ext cx="35814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 the morning of 14 July 1789, the city of Paris was in a state of alarm.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king had commanded troops to move into the city.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err="1" smtClean="0">
                <a:latin typeface="Calibri" pitchFamily="34" charset="0"/>
                <a:ea typeface="Calibri" pitchFamily="34" charset="0"/>
                <a:cs typeface="Calibri" pitchFamily="34" charset="0"/>
              </a:rPr>
              <a:t>Rumours</a:t>
            </a:r>
            <a:r>
              <a:rPr lang="en-US" dirty="0" smtClean="0">
                <a:latin typeface="Calibri" pitchFamily="34" charset="0"/>
                <a:ea typeface="Calibri" pitchFamily="34" charset="0"/>
                <a:cs typeface="Calibri" pitchFamily="34" charset="0"/>
              </a:rPr>
              <a:t> spread that he would soon order the army to open fire upon the citizens.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Some 7,000 men and women gathered in front of the town hall and decided to form a peoples’ militia. </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181600" y="1052185"/>
            <a:ext cx="3200400" cy="4662815"/>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They broke into a number of government buildings in search of arms.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Finally, a group of several hundred people marched towards the eastern part of the city and stormed the fortress-prison, the Bastille, where they hoped to find hoarded ammunition. </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105400" y="1052185"/>
            <a:ext cx="3200400" cy="4662815"/>
          </a:xfrm>
          <a:prstGeom prst="rect">
            <a:avLst/>
          </a:prstGeom>
        </p:spPr>
        <p:txBody>
          <a:bodyPr wrap="square">
            <a:spAutoFit/>
          </a:bodyPr>
          <a:lstStyle/>
          <a:p>
            <a:pPr marL="45720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fortress was demolished and its stone fragments were sold in the markets to all those who wished to keep a souvenir of its destruction.</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Meanwhile, in the countryside too there were riots and attacks on nobles.</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Nobles were forced to flee the country. </a:t>
            </a:r>
            <a:endParaRPr lang="en-US" dirty="0" smtClean="0">
              <a:latin typeface="Calibri" pitchFamily="34" charset="0"/>
              <a:cs typeface="Calibri" pitchFamily="34" charset="0"/>
            </a:endParaRPr>
          </a:p>
        </p:txBody>
      </p:sp>
      <p:pic>
        <p:nvPicPr>
          <p:cNvPr id="14" name="Picture 1"/>
          <p:cNvPicPr>
            <a:picLocks noChangeAspect="1" noChangeArrowheads="1"/>
          </p:cNvPicPr>
          <p:nvPr/>
        </p:nvPicPr>
        <p:blipFill>
          <a:blip r:embed="rId2"/>
          <a:srcRect/>
          <a:stretch>
            <a:fillRect/>
          </a:stretch>
        </p:blipFill>
        <p:spPr bwMode="auto">
          <a:xfrm>
            <a:off x="533400" y="1676400"/>
            <a:ext cx="4296551" cy="33528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572000" y="609600"/>
            <a:ext cx="3886200" cy="5493812"/>
          </a:xfrm>
          <a:prstGeom prst="rect">
            <a:avLst/>
          </a:prstGeom>
        </p:spPr>
        <p:txBody>
          <a:bodyPr wrap="square">
            <a:spAutoFit/>
          </a:bodyPr>
          <a:lstStyle/>
          <a:p>
            <a:pPr lvl="0" algn="ctr" fontAlgn="base">
              <a:lnSpc>
                <a:spcPct val="150000"/>
              </a:lnSpc>
              <a:spcBef>
                <a:spcPct val="0"/>
              </a:spcBef>
              <a:spcAft>
                <a:spcPct val="0"/>
              </a:spcAft>
            </a:pPr>
            <a:r>
              <a:rPr lang="en-US" u="sng" dirty="0" smtClean="0">
                <a:latin typeface="Engravers MT" pitchFamily="18" charset="0"/>
                <a:ea typeface="Calibri" pitchFamily="34" charset="0"/>
                <a:cs typeface="Calibri" pitchFamily="34" charset="0"/>
              </a:rPr>
              <a:t>Constitutional Monarchy</a:t>
            </a:r>
            <a:endParaRPr lang="en-US" u="sng" dirty="0" smtClean="0">
              <a:latin typeface="Engravers MT" pitchFamily="18"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In a mean time national assembly had prepared a draft of constitution that would limit the powers of king.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Faced with the power of his revolting subjects, Louis XVI finally accorded recognition to the </a:t>
            </a:r>
            <a:r>
              <a:rPr lang="en-US" dirty="0" smtClean="0"/>
              <a:t>National Assembly </a:t>
            </a:r>
            <a:r>
              <a:rPr lang="en-US" dirty="0" smtClean="0">
                <a:latin typeface="Calibri" pitchFamily="34" charset="0"/>
                <a:ea typeface="Calibri" pitchFamily="34" charset="0"/>
                <a:cs typeface="Calibri" pitchFamily="34" charset="0"/>
              </a:rPr>
              <a:t>and accepted the principle that his powers would from now on be checked by a constitution. </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724400" y="865287"/>
            <a:ext cx="3733800" cy="5078313"/>
          </a:xfrm>
          <a:prstGeom prst="rect">
            <a:avLst/>
          </a:prstGeom>
        </p:spPr>
        <p:txBody>
          <a:bodyPr wrap="square">
            <a:spAutoFit/>
          </a:bodyPr>
          <a:lstStyle/>
          <a:p>
            <a:pPr marL="45720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 the night of 4 August 1789, the Assembly passed a decree abolishing the feudal system of obligations and taxes.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Members of the clergy too were forced to give up their privileges.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Tithes were abolished and lands owned by the Church were confiscated.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As a result, the government acquired assets worth at least 2 billion livres.</a:t>
            </a:r>
            <a:endParaRPr lang="en-US" dirty="0" smtClean="0">
              <a:latin typeface="Calibri" pitchFamily="34" charset="0"/>
              <a:cs typeface="Calibri" pitchFamily="34" charset="0"/>
            </a:endParaRPr>
          </a:p>
        </p:txBody>
      </p:sp>
      <p:pic>
        <p:nvPicPr>
          <p:cNvPr id="125954" name="Picture 2"/>
          <p:cNvPicPr>
            <a:picLocks noChangeAspect="1" noChangeArrowheads="1"/>
          </p:cNvPicPr>
          <p:nvPr/>
        </p:nvPicPr>
        <p:blipFill>
          <a:blip r:embed="rId2"/>
          <a:srcRect/>
          <a:stretch>
            <a:fillRect/>
          </a:stretch>
        </p:blipFill>
        <p:spPr bwMode="auto">
          <a:xfrm>
            <a:off x="754865" y="1676401"/>
            <a:ext cx="3740935" cy="3428999"/>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724400" y="457200"/>
            <a:ext cx="3810000" cy="5909310"/>
          </a:xfrm>
          <a:prstGeom prst="rect">
            <a:avLst/>
          </a:prstGeom>
        </p:spPr>
        <p:txBody>
          <a:bodyPr wrap="square">
            <a:spAutoFit/>
          </a:bodyPr>
          <a:lstStyle/>
          <a:p>
            <a:pPr lvl="0" algn="ctr" fontAlgn="base">
              <a:lnSpc>
                <a:spcPct val="150000"/>
              </a:lnSpc>
              <a:spcBef>
                <a:spcPct val="0"/>
              </a:spcBef>
              <a:spcAft>
                <a:spcPct val="0"/>
              </a:spcAft>
            </a:pPr>
            <a:r>
              <a:rPr lang="en-US" u="sng" dirty="0" smtClean="0">
                <a:latin typeface="Engravers MT" pitchFamily="18" charset="0"/>
                <a:ea typeface="Calibri" pitchFamily="34" charset="0"/>
                <a:cs typeface="Calibri" pitchFamily="34" charset="0"/>
              </a:rPr>
              <a:t>Features of new constitution</a:t>
            </a:r>
            <a:endParaRPr lang="en-US" u="sng" dirty="0" smtClean="0">
              <a:latin typeface="Engravers MT" pitchFamily="18"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National Assembly completed the draft of the constitution in 1791.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Its main object was to limit the powers of the monarch.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These powers instead of being concentrated in the hands of one person, were now separated and assigned to different institutions – the legislature, executive and judiciary. This made France a constitutional monarchy. </a:t>
            </a:r>
            <a:endParaRPr lang="en-US" dirty="0" smtClean="0">
              <a:latin typeface="Calibri" pitchFamily="34" charset="0"/>
              <a:cs typeface="Calibri" pitchFamily="34" charset="0"/>
            </a:endParaRPr>
          </a:p>
        </p:txBody>
      </p:sp>
      <p:pic>
        <p:nvPicPr>
          <p:cNvPr id="122884" name="Picture 4"/>
          <p:cNvPicPr>
            <a:picLocks noChangeAspect="1" noChangeArrowheads="1"/>
          </p:cNvPicPr>
          <p:nvPr/>
        </p:nvPicPr>
        <p:blipFill>
          <a:blip r:embed="rId2"/>
          <a:srcRect/>
          <a:stretch>
            <a:fillRect/>
          </a:stretch>
        </p:blipFill>
        <p:spPr bwMode="auto">
          <a:xfrm>
            <a:off x="644015" y="914400"/>
            <a:ext cx="3927985" cy="2590799"/>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648200" y="678388"/>
            <a:ext cx="38100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Constitution of 1791 vested the power to make laws in the National Assembly, which was indirectly elected i.e., citizens voted for a group of electors, who in turn chose the Assembly.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However, not all citizens had the right to vote.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Only men above 25 years of age who paid taxes equal to at least 3 days of a </a:t>
            </a:r>
            <a:r>
              <a:rPr lang="en-US" dirty="0" err="1" smtClean="0">
                <a:latin typeface="Calibri" pitchFamily="34" charset="0"/>
                <a:ea typeface="Calibri" pitchFamily="34" charset="0"/>
                <a:cs typeface="Calibri" pitchFamily="34" charset="0"/>
              </a:rPr>
              <a:t>labourer’s</a:t>
            </a:r>
            <a:r>
              <a:rPr lang="en-US" dirty="0" smtClean="0">
                <a:latin typeface="Calibri" pitchFamily="34" charset="0"/>
                <a:ea typeface="Calibri" pitchFamily="34" charset="0"/>
                <a:cs typeface="Calibri" pitchFamily="34" charset="0"/>
              </a:rPr>
              <a:t> wage were given the status of active citizens, that is, they were entitled to vote. </a:t>
            </a:r>
            <a:endParaRPr lang="en-US" dirty="0" smtClean="0">
              <a:latin typeface="Calibri" pitchFamily="34" charset="0"/>
              <a:cs typeface="Calibri" pitchFamily="34" charset="0"/>
            </a:endParaRPr>
          </a:p>
        </p:txBody>
      </p:sp>
      <p:pic>
        <p:nvPicPr>
          <p:cNvPr id="14" name="Picture 3"/>
          <p:cNvPicPr>
            <a:picLocks noChangeAspect="1" noChangeArrowheads="1"/>
          </p:cNvPicPr>
          <p:nvPr/>
        </p:nvPicPr>
        <p:blipFill>
          <a:blip r:embed="rId2"/>
          <a:srcRect/>
          <a:stretch>
            <a:fillRect/>
          </a:stretch>
        </p:blipFill>
        <p:spPr bwMode="auto">
          <a:xfrm>
            <a:off x="381000" y="1524000"/>
            <a:ext cx="4254824" cy="3962399"/>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257800" y="1052185"/>
            <a:ext cx="3276600" cy="4662815"/>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remaining men and all women were classed as passive citizens. </a:t>
            </a:r>
            <a:endParaRPr lang="en-US" dirty="0" smtClean="0">
              <a:latin typeface="Calibri" pitchFamily="34" charset="0"/>
              <a:cs typeface="Calibri" pitchFamily="34" charset="0"/>
            </a:endParaRPr>
          </a:p>
          <a:p>
            <a:pPr marL="45720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To qualify as an elector and then as a member of the Assembly, a man had to belong to the highest bracket of taxpayers.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 The Constitution began with a Declaration of the Rights of Man and Citizen. </a:t>
            </a:r>
            <a:endParaRPr lang="en-US" dirty="0" smtClean="0">
              <a:latin typeface="Calibri" pitchFamily="34" charset="0"/>
              <a:cs typeface="Calibri" pitchFamily="34" charset="0"/>
            </a:endParaRPr>
          </a:p>
        </p:txBody>
      </p:sp>
      <p:pic>
        <p:nvPicPr>
          <p:cNvPr id="14" name="Picture 2"/>
          <p:cNvPicPr>
            <a:picLocks noChangeAspect="1" noChangeArrowheads="1"/>
          </p:cNvPicPr>
          <p:nvPr/>
        </p:nvPicPr>
        <p:blipFill>
          <a:blip r:embed="rId2"/>
          <a:srcRect/>
          <a:stretch>
            <a:fillRect/>
          </a:stretch>
        </p:blipFill>
        <p:spPr bwMode="auto">
          <a:xfrm>
            <a:off x="838200" y="914400"/>
            <a:ext cx="3733800" cy="5140036"/>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810" name="Picture 2"/>
          <p:cNvPicPr>
            <a:picLocks noChangeAspect="1" noChangeArrowheads="1"/>
          </p:cNvPicPr>
          <p:nvPr/>
        </p:nvPicPr>
        <p:blipFill>
          <a:blip r:embed="rId2"/>
          <a:srcRect/>
          <a:stretch>
            <a:fillRect/>
          </a:stretch>
        </p:blipFill>
        <p:spPr bwMode="auto">
          <a:xfrm>
            <a:off x="1619250" y="1595438"/>
            <a:ext cx="5905500" cy="3667125"/>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1" name="Rectangle 10"/>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5029200" y="914400"/>
            <a:ext cx="3429000" cy="4662815"/>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Rights such as the right to life, freedom of speech, freedom of opinion, equality before law, were established as ‘natural and inalienable’ rights, that is, they belonged to each human being by birth and could not be taken away.</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It was made the duty of the state to protect each citizen’s natural rights.</a:t>
            </a:r>
            <a:endParaRPr lang="en-US" dirty="0" smtClean="0">
              <a:latin typeface="Calibri" pitchFamily="34" charset="0"/>
              <a:cs typeface="Calibri" pitchFamily="34" charset="0"/>
            </a:endParaRPr>
          </a:p>
        </p:txBody>
      </p:sp>
      <p:pic>
        <p:nvPicPr>
          <p:cNvPr id="14" name="Picture 2"/>
          <p:cNvPicPr>
            <a:picLocks noChangeAspect="1" noChangeArrowheads="1"/>
          </p:cNvPicPr>
          <p:nvPr/>
        </p:nvPicPr>
        <p:blipFill>
          <a:blip r:embed="rId2"/>
          <a:srcRect/>
          <a:stretch>
            <a:fillRect/>
          </a:stretch>
        </p:blipFill>
        <p:spPr bwMode="auto">
          <a:xfrm>
            <a:off x="838200" y="914400"/>
            <a:ext cx="3733800" cy="5140036"/>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114800" y="457200"/>
            <a:ext cx="4419600" cy="5866350"/>
          </a:xfrm>
          <a:prstGeom prst="rect">
            <a:avLst/>
          </a:prstGeom>
        </p:spPr>
        <p:txBody>
          <a:bodyPr wrap="square">
            <a:spAutoFit/>
          </a:bodyPr>
          <a:lstStyle/>
          <a:p>
            <a:pPr lvl="0" algn="ctr" eaLnBrk="0" fontAlgn="base" hangingPunct="0">
              <a:lnSpc>
                <a:spcPct val="150000"/>
              </a:lnSpc>
              <a:spcBef>
                <a:spcPct val="0"/>
              </a:spcBef>
              <a:spcAft>
                <a:spcPct val="0"/>
              </a:spcAft>
            </a:pPr>
            <a:r>
              <a:rPr lang="en-US" b="1" u="sng" dirty="0" smtClean="0">
                <a:latin typeface="Engravers MT" pitchFamily="18" charset="0"/>
                <a:ea typeface="Calibri" pitchFamily="34" charset="0"/>
                <a:cs typeface="Calibri" pitchFamily="34" charset="0"/>
              </a:rPr>
              <a:t>The Declaration of Rights of Man and Citizen</a:t>
            </a:r>
            <a:endParaRPr lang="en-US" u="sng" dirty="0" smtClean="0">
              <a:latin typeface="Engravers MT" pitchFamily="18"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Men are born and remain free and equal in rights.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aim of every political association is the preservation of the natural and inalienable rights of man; these are liberty, property, security and resistance to oppression.</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source of all sovereignty resides in the nation; no group or individual may exercise authority that does not come from the people.</a:t>
            </a:r>
            <a:endParaRPr lang="en-US" dirty="0" smtClean="0">
              <a:latin typeface="Calibri" pitchFamily="34" charset="0"/>
              <a:cs typeface="Calibri" pitchFamily="34" charset="0"/>
            </a:endParaRPr>
          </a:p>
        </p:txBody>
      </p:sp>
      <p:pic>
        <p:nvPicPr>
          <p:cNvPr id="20" name="Picture 2"/>
          <p:cNvPicPr>
            <a:picLocks noChangeAspect="1" noChangeArrowheads="1"/>
          </p:cNvPicPr>
          <p:nvPr/>
        </p:nvPicPr>
        <p:blipFill>
          <a:blip r:embed="rId2"/>
          <a:srcRect/>
          <a:stretch>
            <a:fillRect/>
          </a:stretch>
        </p:blipFill>
        <p:spPr bwMode="auto">
          <a:xfrm>
            <a:off x="487680" y="1295401"/>
            <a:ext cx="3474720" cy="4571999"/>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572000" y="457200"/>
            <a:ext cx="3962400" cy="5866350"/>
          </a:xfrm>
          <a:prstGeom prst="rect">
            <a:avLst/>
          </a:prstGeom>
        </p:spPr>
        <p:txBody>
          <a:bodyPr wrap="square">
            <a:spAutoFit/>
          </a:bodyPr>
          <a:lstStyle/>
          <a:p>
            <a:pPr marL="45720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Liberty consists of the power to do whatever is not injurious to others.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law has the right to forbid only actions that are injurious to society.</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Law is the expression of the general will.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All citizens have the right to participate in its formation, personally or through their representatives.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All citizens are equal before it.</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No man may be accused, arrested or detained, except in cases determined by the law.</a:t>
            </a:r>
            <a:endParaRPr lang="en-US" dirty="0" smtClean="0">
              <a:latin typeface="Calibri" pitchFamily="34" charset="0"/>
              <a:cs typeface="Calibri" pitchFamily="34" charset="0"/>
            </a:endParaRPr>
          </a:p>
        </p:txBody>
      </p:sp>
      <p:pic>
        <p:nvPicPr>
          <p:cNvPr id="75777" name="Picture 1"/>
          <p:cNvPicPr>
            <a:picLocks noChangeAspect="1" noChangeArrowheads="1"/>
          </p:cNvPicPr>
          <p:nvPr/>
        </p:nvPicPr>
        <p:blipFill>
          <a:blip r:embed="rId2"/>
          <a:srcRect/>
          <a:stretch>
            <a:fillRect/>
          </a:stretch>
        </p:blipFill>
        <p:spPr bwMode="auto">
          <a:xfrm>
            <a:off x="533400" y="1292817"/>
            <a:ext cx="3810000" cy="3964983"/>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6858000"/>
            <a:chOff x="0" y="0"/>
            <a:chExt cx="9144000" cy="6858000"/>
          </a:xfrm>
        </p:grpSpPr>
        <p:sp>
          <p:nvSpPr>
            <p:cNvPr id="16" name="Rectangle 15"/>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369" name="Rectangle 1"/>
          <p:cNvSpPr>
            <a:spLocks noChangeArrowheads="1"/>
          </p:cNvSpPr>
          <p:nvPr/>
        </p:nvSpPr>
        <p:spPr bwMode="auto">
          <a:xfrm>
            <a:off x="4343400" y="609600"/>
            <a:ext cx="4114800" cy="55861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50000"/>
              </a:lnSpc>
              <a:spcBef>
                <a:spcPct val="0"/>
              </a:spcBef>
              <a:spcAft>
                <a:spcPct val="0"/>
              </a:spcAft>
              <a:buClrTx/>
              <a:buSzTx/>
              <a:tabLst/>
            </a:pPr>
            <a:r>
              <a:rPr kumimoji="0" lang="en-US" sz="2000" b="0" i="0" u="sng" strike="noStrike" cap="none" normalizeH="0" baseline="0" dirty="0" smtClean="0">
                <a:ln>
                  <a:noFill/>
                </a:ln>
                <a:effectLst/>
                <a:latin typeface="Engravers MT" pitchFamily="18" charset="0"/>
                <a:ea typeface="Calibri" pitchFamily="34" charset="0"/>
                <a:cs typeface="Calibri" pitchFamily="34" charset="0"/>
              </a:rPr>
              <a:t>Revolutionary  wars</a:t>
            </a: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The situation in France continued to be tense during the following years. </a:t>
            </a:r>
            <a:endParaRPr kumimoji="0" lang="en-US" b="0" i="0" u="none" strike="noStrike" cap="none" normalizeH="0" baseline="0" dirty="0" smtClean="0">
              <a:ln>
                <a:noFill/>
              </a:ln>
              <a:effectLst/>
              <a:latin typeface="Calibri" pitchFamily="34"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Although Louis XVI had signed the Constitution, he entered into secret negotiations with the King of Prussia. </a:t>
            </a:r>
            <a:endParaRPr kumimoji="0" lang="en-US" b="0" i="0" u="none" strike="noStrike" cap="none" normalizeH="0" baseline="0" dirty="0" smtClean="0">
              <a:ln>
                <a:noFill/>
              </a:ln>
              <a:effectLst/>
              <a:latin typeface="Calibri" pitchFamily="34"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Rulers of other neighbouring countries too were worried by the developments in France and made plans to send troops to put down the events that had been taking place there since the summer of 1789. </a:t>
            </a:r>
            <a:endParaRPr kumimoji="0" lang="en-US" b="0" i="0" u="none" strike="noStrike" cap="none" normalizeH="0" baseline="0" dirty="0" smtClean="0">
              <a:ln>
                <a:noFill/>
              </a:ln>
              <a:effectLst/>
              <a:latin typeface="Calibri" pitchFamily="34" charset="0"/>
              <a:cs typeface="Calibri" pitchFamily="34" charset="0"/>
            </a:endParaRPr>
          </a:p>
        </p:txBody>
      </p:sp>
      <p:pic>
        <p:nvPicPr>
          <p:cNvPr id="74753" name="Picture 1"/>
          <p:cNvPicPr>
            <a:picLocks noChangeAspect="1" noChangeArrowheads="1"/>
          </p:cNvPicPr>
          <p:nvPr/>
        </p:nvPicPr>
        <p:blipFill>
          <a:blip r:embed="rId2"/>
          <a:srcRect/>
          <a:stretch>
            <a:fillRect/>
          </a:stretch>
        </p:blipFill>
        <p:spPr bwMode="auto">
          <a:xfrm>
            <a:off x="609600" y="914400"/>
            <a:ext cx="3657600" cy="2696817"/>
          </a:xfrm>
          <a:prstGeom prst="rect">
            <a:avLst/>
          </a:prstGeom>
          <a:noFill/>
          <a:ln w="9525">
            <a:noFill/>
            <a:miter lim="800000"/>
            <a:headEnd/>
            <a:tailEnd/>
          </a:ln>
          <a:effectLst/>
        </p:spPr>
      </p:pic>
      <p:pic>
        <p:nvPicPr>
          <p:cNvPr id="74754" name="Picture 2"/>
          <p:cNvPicPr>
            <a:picLocks noChangeAspect="1" noChangeArrowheads="1"/>
          </p:cNvPicPr>
          <p:nvPr/>
        </p:nvPicPr>
        <p:blipFill>
          <a:blip r:embed="rId3"/>
          <a:srcRect/>
          <a:stretch>
            <a:fillRect/>
          </a:stretch>
        </p:blipFill>
        <p:spPr bwMode="auto">
          <a:xfrm>
            <a:off x="914400" y="3810000"/>
            <a:ext cx="3048000" cy="2028825"/>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953000" y="685800"/>
            <a:ext cx="35052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Before this could happen, the National Assembly voted in April 1792 to declare war against Prussia and Austria.</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French army sang  </a:t>
            </a:r>
            <a:r>
              <a:rPr lang="en-US" i="1" dirty="0" smtClean="0">
                <a:latin typeface="Calibri" pitchFamily="34" charset="0"/>
                <a:ea typeface="Calibri" pitchFamily="34" charset="0"/>
                <a:cs typeface="Calibri" pitchFamily="34" charset="0"/>
              </a:rPr>
              <a:t>Marseillaise</a:t>
            </a:r>
            <a:r>
              <a:rPr lang="en-US" dirty="0" smtClean="0">
                <a:latin typeface="Calibri" pitchFamily="34" charset="0"/>
                <a:ea typeface="Calibri" pitchFamily="34" charset="0"/>
                <a:cs typeface="Calibri" pitchFamily="34" charset="0"/>
              </a:rPr>
              <a:t>, song composed by the poet Roget de </a:t>
            </a:r>
            <a:r>
              <a:rPr lang="en-US" dirty="0" err="1" smtClean="0">
                <a:latin typeface="Calibri" pitchFamily="34" charset="0"/>
                <a:ea typeface="Calibri" pitchFamily="34" charset="0"/>
                <a:cs typeface="Calibri" pitchFamily="34" charset="0"/>
              </a:rPr>
              <a:t>L’Isle</a:t>
            </a:r>
            <a:r>
              <a:rPr lang="en-US" dirty="0" smtClean="0">
                <a:latin typeface="Calibri" pitchFamily="34" charset="0"/>
                <a:ea typeface="Calibri" pitchFamily="34" charset="0"/>
                <a:cs typeface="Calibri" pitchFamily="34" charset="0"/>
              </a:rPr>
              <a:t>.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Marseillaise is now the national anthem of France.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revolutionary wars again brought losses and economic difficulties to the people.</a:t>
            </a:r>
            <a:endParaRPr lang="en-US" dirty="0" smtClean="0">
              <a:latin typeface="Calibri" pitchFamily="34" charset="0"/>
              <a:cs typeface="Calibri" pitchFamily="34" charset="0"/>
            </a:endParaRPr>
          </a:p>
        </p:txBody>
      </p:sp>
      <p:pic>
        <p:nvPicPr>
          <p:cNvPr id="20" name="Picture 1"/>
          <p:cNvPicPr>
            <a:picLocks noChangeAspect="1" noChangeArrowheads="1"/>
          </p:cNvPicPr>
          <p:nvPr/>
        </p:nvPicPr>
        <p:blipFill>
          <a:blip r:embed="rId2"/>
          <a:srcRect/>
          <a:stretch>
            <a:fillRect/>
          </a:stretch>
        </p:blipFill>
        <p:spPr bwMode="auto">
          <a:xfrm>
            <a:off x="609600" y="914400"/>
            <a:ext cx="3657600" cy="2696817"/>
          </a:xfrm>
          <a:prstGeom prst="rect">
            <a:avLst/>
          </a:prstGeom>
          <a:noFill/>
          <a:ln w="9525">
            <a:noFill/>
            <a:miter lim="800000"/>
            <a:headEnd/>
            <a:tailEnd/>
          </a:ln>
          <a:effectLst/>
        </p:spPr>
      </p:pic>
      <p:pic>
        <p:nvPicPr>
          <p:cNvPr id="21" name="Picture 2"/>
          <p:cNvPicPr>
            <a:picLocks noChangeAspect="1" noChangeArrowheads="1"/>
          </p:cNvPicPr>
          <p:nvPr/>
        </p:nvPicPr>
        <p:blipFill>
          <a:blip r:embed="rId3"/>
          <a:srcRect/>
          <a:stretch>
            <a:fillRect/>
          </a:stretch>
        </p:blipFill>
        <p:spPr bwMode="auto">
          <a:xfrm>
            <a:off x="914400" y="3810000"/>
            <a:ext cx="3048000" cy="2028825"/>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105400" y="838200"/>
            <a:ext cx="3352800" cy="5078313"/>
          </a:xfrm>
          <a:prstGeom prst="rect">
            <a:avLst/>
          </a:prstGeom>
        </p:spPr>
        <p:txBody>
          <a:bodyPr wrap="square">
            <a:spAutoFit/>
          </a:bodyPr>
          <a:lstStyle/>
          <a:p>
            <a:pPr marL="45720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While the men were away fighting at the front, women were left to cope with the tasks of earning a living and looking after their families.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Large sections of the population were convinced that the revolution had to be carried further, as the Constitution of 1791 gave political rights only to the richer sections of society. </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105400" y="990600"/>
            <a:ext cx="3352800" cy="4662815"/>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Political clubs became an important rallying point for people who wished to discuss government policies and plan their own forms of action.</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most successful of these clubs was that of the Jacobins, which got its name from the former </a:t>
            </a:r>
            <a:r>
              <a:rPr lang="en-US" b="1" dirty="0" smtClean="0">
                <a:latin typeface="Calibri" pitchFamily="34" charset="0"/>
                <a:ea typeface="Calibri" pitchFamily="34" charset="0"/>
                <a:cs typeface="Calibri" pitchFamily="34" charset="0"/>
              </a:rPr>
              <a:t>convent </a:t>
            </a:r>
            <a:r>
              <a:rPr lang="en-US" dirty="0" smtClean="0">
                <a:latin typeface="Calibri" pitchFamily="34" charset="0"/>
                <a:ea typeface="Calibri" pitchFamily="34" charset="0"/>
                <a:cs typeface="Calibri" pitchFamily="34" charset="0"/>
              </a:rPr>
              <a:t>of St Jacob in Paris. </a:t>
            </a:r>
            <a:endParaRPr lang="en-US" dirty="0" smtClean="0">
              <a:latin typeface="Calibri" pitchFamily="34" charset="0"/>
              <a:cs typeface="Calibri" pitchFamily="34" charset="0"/>
            </a:endParaRPr>
          </a:p>
        </p:txBody>
      </p:sp>
      <p:pic>
        <p:nvPicPr>
          <p:cNvPr id="71681" name="Picture 1"/>
          <p:cNvPicPr>
            <a:picLocks noChangeAspect="1" noChangeArrowheads="1"/>
          </p:cNvPicPr>
          <p:nvPr/>
        </p:nvPicPr>
        <p:blipFill>
          <a:blip r:embed="rId2"/>
          <a:srcRect/>
          <a:stretch>
            <a:fillRect/>
          </a:stretch>
        </p:blipFill>
        <p:spPr bwMode="auto">
          <a:xfrm>
            <a:off x="762000" y="1261170"/>
            <a:ext cx="4343400" cy="453003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6858000"/>
            <a:chOff x="0" y="0"/>
            <a:chExt cx="9144000" cy="6858000"/>
          </a:xfrm>
        </p:grpSpPr>
        <p:sp>
          <p:nvSpPr>
            <p:cNvPr id="16" name="Rectangle 15"/>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465" name="Rectangle 1"/>
          <p:cNvSpPr>
            <a:spLocks noChangeArrowheads="1"/>
          </p:cNvSpPr>
          <p:nvPr/>
        </p:nvSpPr>
        <p:spPr bwMode="auto">
          <a:xfrm>
            <a:off x="5029200" y="609600"/>
            <a:ext cx="3505200"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50000"/>
              </a:lnSpc>
              <a:spcBef>
                <a:spcPct val="0"/>
              </a:spcBef>
              <a:spcAft>
                <a:spcPct val="0"/>
              </a:spcAft>
              <a:buClrTx/>
              <a:buSzTx/>
              <a:tabLst/>
            </a:pPr>
            <a:r>
              <a:rPr kumimoji="0" lang="en-US" sz="2000" b="0" i="0" u="sng" strike="noStrike" cap="none" normalizeH="0" baseline="0" dirty="0" smtClean="0">
                <a:ln>
                  <a:noFill/>
                </a:ln>
                <a:effectLst/>
                <a:latin typeface="Engravers MT" pitchFamily="18" charset="0"/>
                <a:ea typeface="Calibri" pitchFamily="34" charset="0"/>
                <a:cs typeface="Calibri" pitchFamily="34" charset="0"/>
              </a:rPr>
              <a:t>French Republic</a:t>
            </a:r>
            <a:endParaRPr kumimoji="0" lang="en-US" sz="2000" b="0" i="0" u="sng" strike="noStrike" cap="none" normalizeH="0" baseline="0" dirty="0" smtClean="0">
              <a:ln>
                <a:noFill/>
              </a:ln>
              <a:effectLst/>
              <a:latin typeface="Engravers MT" pitchFamily="18"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In the summer of 1792 the Jacobins planned an insurrection of a large number of Parisians who were angered by the short supplies and high prices of food. </a:t>
            </a:r>
            <a:endParaRPr kumimoji="0" lang="en-US" b="0" i="0" u="none" strike="noStrike" cap="none" normalizeH="0" baseline="0" dirty="0" smtClean="0">
              <a:ln>
                <a:noFill/>
              </a:ln>
              <a:effectLst/>
              <a:latin typeface="Calibri" pitchFamily="34"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On the morning of August 10 they stormed the Palace of the </a:t>
            </a:r>
            <a:r>
              <a:rPr kumimoji="0" lang="en-US" b="0" i="0" u="none" strike="noStrike" cap="none" normalizeH="0" baseline="0" dirty="0" err="1" smtClean="0">
                <a:ln>
                  <a:noFill/>
                </a:ln>
                <a:effectLst/>
                <a:latin typeface="Calibri" pitchFamily="34" charset="0"/>
                <a:ea typeface="Calibri" pitchFamily="34" charset="0"/>
                <a:cs typeface="Calibri" pitchFamily="34" charset="0"/>
              </a:rPr>
              <a:t>Tuileries</a:t>
            </a:r>
            <a:r>
              <a:rPr kumimoji="0" lang="en-US" b="0" i="0" u="none" strike="noStrike" cap="none" normalizeH="0" baseline="0" dirty="0" smtClean="0">
                <a:ln>
                  <a:noFill/>
                </a:ln>
                <a:effectLst/>
                <a:latin typeface="Calibri" pitchFamily="34" charset="0"/>
                <a:ea typeface="Calibri" pitchFamily="34" charset="0"/>
                <a:cs typeface="Calibri" pitchFamily="34" charset="0"/>
              </a:rPr>
              <a:t>, massacred the king’s guards and held the king himself as hostage for several hours. </a:t>
            </a:r>
            <a:endParaRPr kumimoji="0" lang="en-US" b="0" i="0" u="none" strike="noStrike" cap="none" normalizeH="0" baseline="0" dirty="0" smtClean="0">
              <a:ln>
                <a:noFill/>
              </a:ln>
              <a:effectLst/>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sp>
          <p:nvSpPr>
            <p:cNvPr id="15" name="Rectangle 14"/>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334000" y="1204585"/>
            <a:ext cx="3200400" cy="4662815"/>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Later the Assembly voted to imprison the royal family.</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Elections were held. From now on all men of 21 years and above, regardless of wealth, got the right to vote.</a:t>
            </a:r>
          </a:p>
          <a:p>
            <a:pPr marL="45720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newly elected assembly was called the Convention. </a:t>
            </a:r>
            <a:endParaRPr lang="en-US" dirty="0" smtClean="0">
              <a:latin typeface="Calibri" pitchFamily="34" charset="0"/>
              <a:cs typeface="Calibri" pitchFamily="34" charset="0"/>
            </a:endParaRPr>
          </a:p>
        </p:txBody>
      </p:sp>
      <p:pic>
        <p:nvPicPr>
          <p:cNvPr id="126978" name="Picture 2"/>
          <p:cNvPicPr>
            <a:picLocks noChangeAspect="1" noChangeArrowheads="1"/>
          </p:cNvPicPr>
          <p:nvPr/>
        </p:nvPicPr>
        <p:blipFill>
          <a:blip r:embed="rId2"/>
          <a:srcRect/>
          <a:stretch>
            <a:fillRect/>
          </a:stretch>
        </p:blipFill>
        <p:spPr bwMode="auto">
          <a:xfrm>
            <a:off x="1143000" y="1066799"/>
            <a:ext cx="3429000" cy="4784651"/>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858000"/>
            <a:chOff x="0" y="0"/>
            <a:chExt cx="9144000" cy="6858000"/>
          </a:xfrm>
        </p:grpSpPr>
        <p:sp>
          <p:nvSpPr>
            <p:cNvPr id="18" name="Rectangle 17"/>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181600" y="1066800"/>
            <a:ext cx="3276600" cy="4662815"/>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 21 September 1792 it abolished the monarchy and declared France a republic.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 21 January 1793 Louis XVI was executed publicly at the Place de la Concorde on the charge of </a:t>
            </a:r>
            <a:r>
              <a:rPr lang="en-US" b="1" dirty="0" smtClean="0">
                <a:latin typeface="Calibri" pitchFamily="34" charset="0"/>
                <a:ea typeface="Calibri" pitchFamily="34" charset="0"/>
                <a:cs typeface="Calibri" pitchFamily="34" charset="0"/>
              </a:rPr>
              <a:t>treason.</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queen Marie Antoinette met with the same fate shortly after.</a:t>
            </a:r>
            <a:endParaRPr lang="en-US" dirty="0" smtClean="0">
              <a:latin typeface="Calibri" pitchFamily="34" charset="0"/>
              <a:cs typeface="Calibri" pitchFamily="34" charset="0"/>
            </a:endParaRPr>
          </a:p>
        </p:txBody>
      </p:sp>
      <p:pic>
        <p:nvPicPr>
          <p:cNvPr id="69633" name="Picture 1"/>
          <p:cNvPicPr>
            <a:picLocks noChangeAspect="1" noChangeArrowheads="1"/>
          </p:cNvPicPr>
          <p:nvPr/>
        </p:nvPicPr>
        <p:blipFill>
          <a:blip r:embed="rId2"/>
          <a:srcRect/>
          <a:stretch>
            <a:fillRect/>
          </a:stretch>
        </p:blipFill>
        <p:spPr bwMode="auto">
          <a:xfrm>
            <a:off x="1066800" y="3276600"/>
            <a:ext cx="3048000" cy="3017955"/>
          </a:xfrm>
          <a:prstGeom prst="rect">
            <a:avLst/>
          </a:prstGeom>
          <a:noFill/>
          <a:ln w="9525">
            <a:noFill/>
            <a:miter lim="800000"/>
            <a:headEnd/>
            <a:tailEnd/>
          </a:ln>
          <a:effectLst/>
        </p:spPr>
      </p:pic>
      <p:pic>
        <p:nvPicPr>
          <p:cNvPr id="69634" name="Picture 2"/>
          <p:cNvPicPr>
            <a:picLocks noChangeAspect="1" noChangeArrowheads="1"/>
          </p:cNvPicPr>
          <p:nvPr/>
        </p:nvPicPr>
        <p:blipFill>
          <a:blip r:embed="rId3"/>
          <a:srcRect/>
          <a:stretch>
            <a:fillRect/>
          </a:stretch>
        </p:blipFill>
        <p:spPr bwMode="auto">
          <a:xfrm>
            <a:off x="533400" y="685801"/>
            <a:ext cx="4074609" cy="2438399"/>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834" name="Picture 2"/>
          <p:cNvPicPr>
            <a:picLocks noChangeAspect="1" noChangeArrowheads="1"/>
          </p:cNvPicPr>
          <p:nvPr/>
        </p:nvPicPr>
        <p:blipFill>
          <a:blip r:embed="rId2"/>
          <a:srcRect/>
          <a:stretch>
            <a:fillRect/>
          </a:stretch>
        </p:blipFill>
        <p:spPr bwMode="auto">
          <a:xfrm>
            <a:off x="1147763" y="1571625"/>
            <a:ext cx="6848475" cy="371475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6858000"/>
            <a:chOff x="0" y="0"/>
            <a:chExt cx="9144000" cy="6858000"/>
          </a:xfrm>
        </p:grpSpPr>
        <p:sp>
          <p:nvSpPr>
            <p:cNvPr id="16" name="Rectangle 15"/>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513" name="Rectangle 1"/>
          <p:cNvSpPr>
            <a:spLocks noChangeArrowheads="1"/>
          </p:cNvSpPr>
          <p:nvPr/>
        </p:nvSpPr>
        <p:spPr bwMode="auto">
          <a:xfrm>
            <a:off x="4648200" y="586055"/>
            <a:ext cx="3886200" cy="55861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50000"/>
              </a:lnSpc>
              <a:spcBef>
                <a:spcPct val="0"/>
              </a:spcBef>
              <a:spcAft>
                <a:spcPct val="0"/>
              </a:spcAft>
              <a:buClrTx/>
              <a:buSzTx/>
              <a:tabLst/>
            </a:pPr>
            <a:r>
              <a:rPr kumimoji="0" lang="en-US" sz="2000" b="0" i="0" u="sng" strike="noStrike" cap="none" normalizeH="0" baseline="0" dirty="0" err="1" smtClean="0">
                <a:ln>
                  <a:noFill/>
                </a:ln>
                <a:effectLst/>
                <a:latin typeface="Engravers MT" pitchFamily="18" charset="0"/>
                <a:ea typeface="Calibri" pitchFamily="34" charset="0"/>
                <a:cs typeface="Calibri" pitchFamily="34" charset="0"/>
              </a:rPr>
              <a:t>Robespierre’s</a:t>
            </a:r>
            <a:r>
              <a:rPr kumimoji="0" lang="en-US" sz="2000" b="0" i="0" u="sng" strike="noStrike" cap="none" normalizeH="0" baseline="0" dirty="0" smtClean="0">
                <a:ln>
                  <a:noFill/>
                </a:ln>
                <a:effectLst/>
                <a:latin typeface="Engravers MT" pitchFamily="18" charset="0"/>
                <a:ea typeface="Calibri" pitchFamily="34" charset="0"/>
                <a:cs typeface="Calibri" pitchFamily="34" charset="0"/>
              </a:rPr>
              <a:t>  state  policy</a:t>
            </a:r>
            <a:endParaRPr kumimoji="0" lang="en-US" sz="2000" b="0" i="0" u="sng" strike="noStrike" cap="none" normalizeH="0" baseline="0" dirty="0" smtClean="0">
              <a:ln>
                <a:noFill/>
              </a:ln>
              <a:effectLst/>
              <a:latin typeface="Engravers MT" pitchFamily="18"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err="1" smtClean="0">
                <a:ln>
                  <a:noFill/>
                </a:ln>
                <a:effectLst/>
                <a:latin typeface="Calibri" pitchFamily="34" charset="0"/>
                <a:ea typeface="Calibri" pitchFamily="34" charset="0"/>
                <a:cs typeface="Calibri" pitchFamily="34" charset="0"/>
              </a:rPr>
              <a:t>Robespierre’s</a:t>
            </a:r>
            <a:r>
              <a:rPr kumimoji="0" lang="en-US" b="0" i="0" u="none" strike="noStrike" cap="none" normalizeH="0" baseline="0" dirty="0" smtClean="0">
                <a:ln>
                  <a:noFill/>
                </a:ln>
                <a:effectLst/>
                <a:latin typeface="Calibri" pitchFamily="34" charset="0"/>
                <a:ea typeface="Calibri" pitchFamily="34" charset="0"/>
                <a:cs typeface="Calibri" pitchFamily="34" charset="0"/>
              </a:rPr>
              <a:t> government issued laws placing a maximum ceiling on wages and prices. </a:t>
            </a:r>
            <a:endParaRPr kumimoji="0" lang="en-US" b="0" i="0" u="none" strike="noStrike" cap="none" normalizeH="0" baseline="0" dirty="0" smtClean="0">
              <a:ln>
                <a:noFill/>
              </a:ln>
              <a:effectLst/>
              <a:latin typeface="Calibri" pitchFamily="34"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Meat and bread were rationed.</a:t>
            </a: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Peasants were forced to transport their grain to the cities and sell it at prices fixed by the government. </a:t>
            </a:r>
            <a:endParaRPr kumimoji="0" lang="en-US" b="0" i="0" u="none" strike="noStrike" cap="none" normalizeH="0" baseline="0" dirty="0" smtClean="0">
              <a:ln>
                <a:noFill/>
              </a:ln>
              <a:effectLst/>
              <a:latin typeface="Calibri" pitchFamily="34"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The use of more expensive white flour was forbidden.</a:t>
            </a: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lang="en-US" dirty="0" smtClean="0">
                <a:latin typeface="Calibri" pitchFamily="34" charset="0"/>
                <a:ea typeface="Calibri" pitchFamily="34" charset="0"/>
                <a:cs typeface="Calibri" pitchFamily="34" charset="0"/>
              </a:rPr>
              <a:t>A</a:t>
            </a:r>
            <a:r>
              <a:rPr kumimoji="0" lang="en-US" b="0" i="0" u="none" strike="noStrike" cap="none" normalizeH="0" baseline="0" dirty="0" smtClean="0">
                <a:ln>
                  <a:noFill/>
                </a:ln>
                <a:effectLst/>
                <a:latin typeface="Calibri" pitchFamily="34" charset="0"/>
                <a:ea typeface="Calibri" pitchFamily="34" charset="0"/>
                <a:cs typeface="Calibri" pitchFamily="34" charset="0"/>
              </a:rPr>
              <a:t>ll citizens were required to eat the</a:t>
            </a:r>
            <a:r>
              <a:rPr kumimoji="0" lang="en-US" b="0" i="0" u="none" strike="noStrike" cap="none" normalizeH="0" dirty="0" smtClean="0">
                <a:ln>
                  <a:noFill/>
                </a:ln>
                <a:effectLst/>
                <a:latin typeface="Calibri" pitchFamily="34" charset="0"/>
                <a:ea typeface="Calibri" pitchFamily="34" charset="0"/>
                <a:cs typeface="Calibri" pitchFamily="34" charset="0"/>
              </a:rPr>
              <a:t> </a:t>
            </a:r>
            <a:r>
              <a:rPr kumimoji="0" lang="en-US" b="0" i="0" u="none" strike="noStrike" cap="none" normalizeH="0" baseline="0" dirty="0" smtClean="0">
                <a:ln>
                  <a:noFill/>
                </a:ln>
                <a:effectLst/>
                <a:latin typeface="Calibri" pitchFamily="34" charset="0"/>
                <a:ea typeface="Calibri" pitchFamily="34" charset="0"/>
                <a:cs typeface="Calibri" pitchFamily="34" charset="0"/>
              </a:rPr>
              <a:t>bread made of </a:t>
            </a:r>
            <a:r>
              <a:rPr kumimoji="0" lang="en-US" b="0" i="0" u="none" strike="noStrike" cap="none" normalizeH="0" baseline="0" dirty="0" err="1" smtClean="0">
                <a:ln>
                  <a:noFill/>
                </a:ln>
                <a:effectLst/>
                <a:latin typeface="Calibri" pitchFamily="34" charset="0"/>
                <a:ea typeface="Calibri" pitchFamily="34" charset="0"/>
                <a:cs typeface="Calibri" pitchFamily="34" charset="0"/>
              </a:rPr>
              <a:t>wholewheat</a:t>
            </a:r>
            <a:r>
              <a:rPr kumimoji="0" lang="en-US" b="0" i="0" u="none" strike="noStrike" cap="none" normalizeH="0" baseline="0" dirty="0" smtClean="0">
                <a:ln>
                  <a:noFill/>
                </a:ln>
                <a:effectLst/>
                <a:latin typeface="Calibri" pitchFamily="34" charset="0"/>
                <a:ea typeface="Calibri" pitchFamily="34" charset="0"/>
                <a:cs typeface="Calibri" pitchFamily="34" charset="0"/>
              </a:rPr>
              <a:t>. </a:t>
            </a:r>
            <a:endParaRPr kumimoji="0" lang="en-US" b="0" i="0" u="none" strike="noStrike" cap="none" normalizeH="0" baseline="0" dirty="0" smtClean="0">
              <a:ln>
                <a:noFill/>
              </a:ln>
              <a:effectLst/>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953000" y="616089"/>
            <a:ext cx="3581400" cy="5632311"/>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sz="2000" dirty="0" smtClean="0">
                <a:latin typeface="Calibri" pitchFamily="34" charset="0"/>
                <a:ea typeface="Calibri" pitchFamily="34" charset="0"/>
                <a:cs typeface="Calibri" pitchFamily="34" charset="0"/>
              </a:rPr>
              <a:t>Equality was also sought to be </a:t>
            </a:r>
            <a:r>
              <a:rPr lang="en-US" sz="2000" dirty="0" err="1" smtClean="0">
                <a:latin typeface="Calibri" pitchFamily="34" charset="0"/>
                <a:ea typeface="Calibri" pitchFamily="34" charset="0"/>
                <a:cs typeface="Calibri" pitchFamily="34" charset="0"/>
              </a:rPr>
              <a:t>practised</a:t>
            </a:r>
            <a:r>
              <a:rPr lang="en-US" sz="2000" dirty="0" smtClean="0">
                <a:latin typeface="Calibri" pitchFamily="34" charset="0"/>
                <a:ea typeface="Calibri" pitchFamily="34" charset="0"/>
                <a:cs typeface="Calibri" pitchFamily="34" charset="0"/>
              </a:rPr>
              <a:t> through forms of speech and address. </a:t>
            </a:r>
            <a:endParaRPr lang="en-US" sz="2000"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sz="2000" dirty="0" smtClean="0">
                <a:latin typeface="Calibri" pitchFamily="34" charset="0"/>
                <a:ea typeface="Calibri" pitchFamily="34" charset="0"/>
                <a:cs typeface="Calibri" pitchFamily="34" charset="0"/>
              </a:rPr>
              <a:t>Instead of the traditional Sir and Madam, all French men and women were henceforth Citoyen and </a:t>
            </a:r>
            <a:r>
              <a:rPr lang="en-US" sz="2000" dirty="0" err="1" smtClean="0">
                <a:latin typeface="Calibri" pitchFamily="34" charset="0"/>
                <a:ea typeface="Calibri" pitchFamily="34" charset="0"/>
                <a:cs typeface="Calibri" pitchFamily="34" charset="0"/>
              </a:rPr>
              <a:t>Citoyenne</a:t>
            </a:r>
            <a:r>
              <a:rPr lang="en-US" sz="2000" dirty="0" smtClean="0">
                <a:latin typeface="Calibri" pitchFamily="34" charset="0"/>
                <a:ea typeface="Calibri" pitchFamily="34" charset="0"/>
                <a:cs typeface="Calibri" pitchFamily="34" charset="0"/>
              </a:rPr>
              <a:t> (Citizen). </a:t>
            </a:r>
            <a:endParaRPr lang="en-US" sz="2000"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sz="2000" dirty="0" smtClean="0">
                <a:latin typeface="Calibri" pitchFamily="34" charset="0"/>
                <a:ea typeface="Calibri" pitchFamily="34" charset="0"/>
                <a:cs typeface="Calibri" pitchFamily="34" charset="0"/>
              </a:rPr>
              <a:t>Churches were shut down and their buildings converted into barracks or offices. </a:t>
            </a:r>
            <a:endParaRPr lang="en-US" sz="2000"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648200" y="457200"/>
            <a:ext cx="3886200" cy="5909310"/>
          </a:xfrm>
          <a:prstGeom prst="rect">
            <a:avLst/>
          </a:prstGeom>
        </p:spPr>
        <p:txBody>
          <a:bodyPr wrap="square">
            <a:spAutoFit/>
          </a:bodyPr>
          <a:lstStyle/>
          <a:p>
            <a:pPr lvl="0" algn="ctr" eaLnBrk="0" fontAlgn="base" hangingPunct="0">
              <a:lnSpc>
                <a:spcPct val="150000"/>
              </a:lnSpc>
              <a:spcBef>
                <a:spcPct val="0"/>
              </a:spcBef>
              <a:spcAft>
                <a:spcPct val="0"/>
              </a:spcAft>
            </a:pPr>
            <a:r>
              <a:rPr lang="en-US" b="1" u="sng" dirty="0" smtClean="0">
                <a:latin typeface="Engravers MT" pitchFamily="18" charset="0"/>
                <a:ea typeface="Calibri" pitchFamily="34" charset="0"/>
                <a:cs typeface="Calibri" pitchFamily="34" charset="0"/>
              </a:rPr>
              <a:t>The  Reign  of  Terror</a:t>
            </a:r>
            <a:endParaRPr lang="en-US" u="sng" dirty="0" smtClean="0">
              <a:latin typeface="Engravers MT" pitchFamily="18"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period from 1793 to 1794 is referred to as the Reign of Terror.</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Robespierre followed a policy of severe control and punishment.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All those whom he saw as being ‘enemies’ of the republic – ex-nobles and clergy, members of other political parties, even members of his own party who did not agree with his methods – were arrested, imprisoned and then tried by a revolutionary tribunal. </a:t>
            </a:r>
            <a:endParaRPr lang="en-US" dirty="0" smtClean="0">
              <a:latin typeface="Calibri" pitchFamily="34" charset="0"/>
              <a:cs typeface="Calibri" pitchFamily="34" charset="0"/>
            </a:endParaRPr>
          </a:p>
        </p:txBody>
      </p:sp>
      <p:pic>
        <p:nvPicPr>
          <p:cNvPr id="66561" name="Picture 1"/>
          <p:cNvPicPr>
            <a:picLocks noChangeAspect="1" noChangeArrowheads="1"/>
          </p:cNvPicPr>
          <p:nvPr/>
        </p:nvPicPr>
        <p:blipFill>
          <a:blip r:embed="rId2"/>
          <a:srcRect/>
          <a:stretch>
            <a:fillRect/>
          </a:stretch>
        </p:blipFill>
        <p:spPr bwMode="auto">
          <a:xfrm>
            <a:off x="457200" y="1295400"/>
            <a:ext cx="4038600" cy="43434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495800" y="491490"/>
            <a:ext cx="4038600" cy="5909310"/>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If the court found them ‘guilty’ they were guillotined (The guillotine is a device consisting of two poles and a blade with which a person is beheaded.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It was named after Dr </a:t>
            </a:r>
            <a:r>
              <a:rPr lang="en-US" dirty="0" err="1" smtClean="0">
                <a:latin typeface="Calibri" pitchFamily="34" charset="0"/>
                <a:ea typeface="Calibri" pitchFamily="34" charset="0"/>
                <a:cs typeface="Calibri" pitchFamily="34" charset="0"/>
              </a:rPr>
              <a:t>Guillotin</a:t>
            </a:r>
            <a:r>
              <a:rPr lang="en-US" dirty="0" smtClean="0">
                <a:latin typeface="Calibri" pitchFamily="34" charset="0"/>
                <a:ea typeface="Calibri" pitchFamily="34" charset="0"/>
                <a:cs typeface="Calibri" pitchFamily="34" charset="0"/>
              </a:rPr>
              <a:t> who invented it).</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Robespierre pursued his policies so relentlessly that even his supporters began to demand moderation.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Finally, Robespierre was convicted by a court in July 1794, arrested and on the next day sent to the guillotine.</a:t>
            </a:r>
            <a:endParaRPr lang="en-US" dirty="0" smtClean="0">
              <a:latin typeface="Calibri" pitchFamily="34" charset="0"/>
              <a:cs typeface="Calibri" pitchFamily="34" charset="0"/>
            </a:endParaRPr>
          </a:p>
        </p:txBody>
      </p:sp>
      <p:pic>
        <p:nvPicPr>
          <p:cNvPr id="65537" name="Picture 1"/>
          <p:cNvPicPr>
            <a:picLocks noChangeAspect="1" noChangeArrowheads="1"/>
          </p:cNvPicPr>
          <p:nvPr/>
        </p:nvPicPr>
        <p:blipFill>
          <a:blip r:embed="rId2"/>
          <a:srcRect/>
          <a:stretch>
            <a:fillRect/>
          </a:stretch>
        </p:blipFill>
        <p:spPr bwMode="auto">
          <a:xfrm>
            <a:off x="685800" y="1438275"/>
            <a:ext cx="3524250" cy="3971925"/>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648200" y="678388"/>
            <a:ext cx="3886200" cy="5493812"/>
          </a:xfrm>
          <a:prstGeom prst="rect">
            <a:avLst/>
          </a:prstGeom>
        </p:spPr>
        <p:txBody>
          <a:bodyPr wrap="square">
            <a:spAutoFit/>
          </a:bodyPr>
          <a:lstStyle/>
          <a:p>
            <a:pPr lvl="0" algn="ctr" eaLnBrk="0" fontAlgn="base" hangingPunct="0">
              <a:lnSpc>
                <a:spcPct val="150000"/>
              </a:lnSpc>
              <a:spcBef>
                <a:spcPct val="0"/>
              </a:spcBef>
              <a:spcAft>
                <a:spcPct val="0"/>
              </a:spcAft>
            </a:pPr>
            <a:r>
              <a:rPr lang="en-US" b="1" u="sng" dirty="0" smtClean="0">
                <a:latin typeface="Engravers MT" pitchFamily="18" charset="0"/>
                <a:ea typeface="Calibri" pitchFamily="34" charset="0"/>
                <a:cs typeface="Calibri" pitchFamily="34" charset="0"/>
              </a:rPr>
              <a:t>Directory  Rules  </a:t>
            </a:r>
          </a:p>
          <a:p>
            <a:pPr lvl="0" algn="ctr" eaLnBrk="0" fontAlgn="base" hangingPunct="0">
              <a:lnSpc>
                <a:spcPct val="150000"/>
              </a:lnSpc>
              <a:spcBef>
                <a:spcPct val="0"/>
              </a:spcBef>
              <a:spcAft>
                <a:spcPct val="0"/>
              </a:spcAft>
            </a:pPr>
            <a:r>
              <a:rPr lang="en-US" b="1" u="sng" dirty="0" smtClean="0">
                <a:latin typeface="Engravers MT" pitchFamily="18" charset="0"/>
                <a:ea typeface="Calibri" pitchFamily="34" charset="0"/>
                <a:cs typeface="Calibri" pitchFamily="34" charset="0"/>
              </a:rPr>
              <a:t>France</a:t>
            </a:r>
            <a:endParaRPr lang="en-US" u="sng" dirty="0" smtClean="0">
              <a:latin typeface="Engravers MT" pitchFamily="18"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fall of the Jacobin government allowed the wealthier middle classes to seize power.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 new constitution was introduced which denied the vote to non-propertied sections of society.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It provided for two elected legislative councils.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These then appointed a Directory, an executive made up of five members. </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876800" y="941487"/>
            <a:ext cx="35814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This was meant as a safeguard against the concentration of power in a one-man executive as under the Jacobins.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However, the Directors often clashed with the legislative councils, who then sought to dismiss them.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political instability of the Directory paved the way for the rise of a military dictator, Napoleon Bonaparte. </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029200" y="1425982"/>
            <a:ext cx="3429000" cy="3831818"/>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Through all these changes in the form of government, the ideals of freedom, of equality before the law and of fraternity remained inspiring ideals that motivated political movements in France and the rest of Europe during the following century.</a:t>
            </a:r>
            <a:endParaRPr lang="en-US" dirty="0"/>
          </a:p>
        </p:txBody>
      </p:sp>
    </p:spTree>
  </p:cSld>
  <p:clrMapOvr>
    <a:masterClrMapping/>
  </p:clrMapOvr>
  <p:transition spd="slow" advClick="0" advTm="5000">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876800" y="941487"/>
            <a:ext cx="3581400" cy="5078313"/>
          </a:xfrm>
          <a:prstGeom prst="rect">
            <a:avLst/>
          </a:prstGeom>
        </p:spPr>
        <p:txBody>
          <a:bodyPr wrap="square">
            <a:spAutoFit/>
          </a:bodyPr>
          <a:lstStyle/>
          <a:p>
            <a:pPr algn="ctr">
              <a:lnSpc>
                <a:spcPct val="150000"/>
              </a:lnSpc>
            </a:pPr>
            <a:r>
              <a:rPr lang="en-US" u="sng" dirty="0" smtClean="0">
                <a:latin typeface="Engravers MT" pitchFamily="18" charset="0"/>
                <a:cs typeface="Calibri" pitchFamily="34" charset="0"/>
              </a:rPr>
              <a:t>France  under  Dictatorship</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An Army chief under king Louis XVI namely, Napoleon Bonaparte crowned himself Emperor of France In 1804. </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He set out to conquer neighbouring European countries, dispossessing dynasties and creating kingdoms where he placed members of his family.</a:t>
            </a:r>
          </a:p>
        </p:txBody>
      </p:sp>
      <p:pic>
        <p:nvPicPr>
          <p:cNvPr id="62465" name="Picture 1"/>
          <p:cNvPicPr>
            <a:picLocks noChangeAspect="1" noChangeArrowheads="1"/>
          </p:cNvPicPr>
          <p:nvPr/>
        </p:nvPicPr>
        <p:blipFill>
          <a:blip r:embed="rId2"/>
          <a:srcRect/>
          <a:stretch>
            <a:fillRect/>
          </a:stretch>
        </p:blipFill>
        <p:spPr bwMode="auto">
          <a:xfrm>
            <a:off x="738188" y="1905000"/>
            <a:ext cx="3833812" cy="3038688"/>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486400" y="1295400"/>
            <a:ext cx="2819400" cy="4247317"/>
          </a:xfrm>
          <a:prstGeom prst="rect">
            <a:avLst/>
          </a:prstGeom>
        </p:spPr>
        <p:txBody>
          <a:bodyPr wrap="square">
            <a:spAutoFit/>
          </a:bodyPr>
          <a:lstStyle/>
          <a:p>
            <a:pPr marL="457200" indent="-457200" algn="just">
              <a:lnSpc>
                <a:spcPct val="150000"/>
              </a:lnSpc>
              <a:buFont typeface="Wingdings" pitchFamily="2" charset="2"/>
              <a:buChar char="Ø"/>
            </a:pPr>
            <a:r>
              <a:rPr lang="en-US" dirty="0" smtClean="0">
                <a:latin typeface="Calibri" pitchFamily="34" charset="0"/>
                <a:cs typeface="Calibri" pitchFamily="34" charset="0"/>
              </a:rPr>
              <a:t>Napoleon saw his role as a </a:t>
            </a:r>
            <a:r>
              <a:rPr lang="en-US" dirty="0" err="1" smtClean="0">
                <a:latin typeface="Calibri" pitchFamily="34" charset="0"/>
                <a:cs typeface="Calibri" pitchFamily="34" charset="0"/>
              </a:rPr>
              <a:t>moderniser</a:t>
            </a:r>
            <a:r>
              <a:rPr lang="en-US" dirty="0" smtClean="0">
                <a:latin typeface="Calibri" pitchFamily="34" charset="0"/>
                <a:cs typeface="Calibri" pitchFamily="34" charset="0"/>
              </a:rPr>
              <a:t> of Europe. </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He introduced many laws such as the protection of private property and a uniform system of weights and measures provided by the decimal system. </a:t>
            </a:r>
          </a:p>
        </p:txBody>
      </p:sp>
      <p:pic>
        <p:nvPicPr>
          <p:cNvPr id="128002" name="Picture 2"/>
          <p:cNvPicPr>
            <a:picLocks noChangeAspect="1" noChangeArrowheads="1"/>
          </p:cNvPicPr>
          <p:nvPr/>
        </p:nvPicPr>
        <p:blipFill>
          <a:blip r:embed="rId2"/>
          <a:srcRect/>
          <a:stretch>
            <a:fillRect/>
          </a:stretch>
        </p:blipFill>
        <p:spPr bwMode="auto">
          <a:xfrm>
            <a:off x="762000" y="1295400"/>
            <a:ext cx="4267200" cy="4577109"/>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648200" y="678388"/>
            <a:ext cx="3886200" cy="5493812"/>
          </a:xfrm>
          <a:prstGeom prst="rect">
            <a:avLst/>
          </a:prstGeom>
        </p:spPr>
        <p:txBody>
          <a:bodyPr wrap="square">
            <a:spAutoFit/>
          </a:bodyPr>
          <a:lstStyle/>
          <a:p>
            <a:pPr marL="457200" indent="-457200" algn="just">
              <a:lnSpc>
                <a:spcPct val="150000"/>
              </a:lnSpc>
              <a:buFont typeface="Wingdings" pitchFamily="2" charset="2"/>
              <a:buChar char="Ø"/>
            </a:pPr>
            <a:r>
              <a:rPr lang="en-US" dirty="0" smtClean="0">
                <a:latin typeface="Calibri" pitchFamily="34" charset="0"/>
                <a:cs typeface="Calibri" pitchFamily="34" charset="0"/>
              </a:rPr>
              <a:t>Initially, many saw Napoleon as a liberator who would bring freedom for the people.</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But soon the Napoleonic armies came to be viewed everywhere as an invading force. </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He was finally defeated at Waterloo in 1815. </a:t>
            </a:r>
          </a:p>
          <a:p>
            <a:pPr marL="457200" indent="-457200" algn="just">
              <a:lnSpc>
                <a:spcPct val="150000"/>
              </a:lnSpc>
              <a:buFont typeface="Wingdings" pitchFamily="2" charset="2"/>
              <a:buChar char="Ø"/>
            </a:pPr>
            <a:r>
              <a:rPr lang="en-US" dirty="0" smtClean="0">
                <a:latin typeface="Calibri" pitchFamily="34" charset="0"/>
                <a:cs typeface="Calibri" pitchFamily="34" charset="0"/>
              </a:rPr>
              <a:t>Many of his measures that carried the revolutionary ideas of liberty and modern laws to other parts of Europe had an impact on people long after Napoleon had left.</a:t>
            </a:r>
            <a:endParaRPr lang="en-US" dirty="0">
              <a:latin typeface="Calibri" pitchFamily="34" charset="0"/>
              <a:cs typeface="Calibri" pitchFamily="34" charset="0"/>
            </a:endParaRPr>
          </a:p>
        </p:txBody>
      </p:sp>
      <p:pic>
        <p:nvPicPr>
          <p:cNvPr id="20" name="Picture 2"/>
          <p:cNvPicPr>
            <a:picLocks noChangeAspect="1" noChangeArrowheads="1"/>
          </p:cNvPicPr>
          <p:nvPr/>
        </p:nvPicPr>
        <p:blipFill>
          <a:blip r:embed="rId2"/>
          <a:srcRect/>
          <a:stretch>
            <a:fillRect/>
          </a:stretch>
        </p:blipFill>
        <p:spPr bwMode="auto">
          <a:xfrm>
            <a:off x="512762" y="1371600"/>
            <a:ext cx="3983038" cy="4272309"/>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762" name="Picture 2"/>
          <p:cNvPicPr>
            <a:picLocks noChangeAspect="1" noChangeArrowheads="1"/>
          </p:cNvPicPr>
          <p:nvPr/>
        </p:nvPicPr>
        <p:blipFill>
          <a:blip r:embed="rId2"/>
          <a:srcRect/>
          <a:stretch>
            <a:fillRect/>
          </a:stretch>
        </p:blipFill>
        <p:spPr bwMode="auto">
          <a:xfrm>
            <a:off x="2552700" y="419100"/>
            <a:ext cx="4038600" cy="60579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9144000" cy="6858000"/>
            <a:chOff x="0" y="0"/>
            <a:chExt cx="9144000" cy="6858000"/>
          </a:xfrm>
        </p:grpSpPr>
        <p:sp>
          <p:nvSpPr>
            <p:cNvPr id="22" name="Rectangle 2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rot="19616595">
            <a:off x="574126" y="1784130"/>
            <a:ext cx="449126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Consequences</a:t>
            </a:r>
            <a:endParaRPr lang="en-U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2" name="Rectangle 11"/>
          <p:cNvSpPr/>
          <p:nvPr/>
        </p:nvSpPr>
        <p:spPr>
          <a:xfrm rot="19592340">
            <a:off x="4122602" y="4306777"/>
            <a:ext cx="449126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Consequences</a:t>
            </a:r>
            <a:endParaRPr lang="en-U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Rectangle 12"/>
          <p:cNvSpPr/>
          <p:nvPr/>
        </p:nvSpPr>
        <p:spPr>
          <a:xfrm rot="2155154">
            <a:off x="388801" y="4315641"/>
            <a:ext cx="449126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Consequences</a:t>
            </a:r>
            <a:endParaRPr lang="en-U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4" name="Rectangle 13"/>
          <p:cNvSpPr/>
          <p:nvPr/>
        </p:nvSpPr>
        <p:spPr>
          <a:xfrm rot="1985082">
            <a:off x="4427402" y="1792176"/>
            <a:ext cx="449126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Consequences</a:t>
            </a:r>
            <a:endParaRPr lang="en-U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5" name="Rectangle 14"/>
          <p:cNvSpPr/>
          <p:nvPr/>
        </p:nvSpPr>
        <p:spPr>
          <a:xfrm>
            <a:off x="2393453" y="2867840"/>
            <a:ext cx="449126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Engravers MT" pitchFamily="18" charset="0"/>
              </a:rPr>
              <a:t>Consequences</a:t>
            </a:r>
            <a:endParaRPr lang="en-U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20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20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20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2" grpId="0" build="allAtOnce"/>
      <p:bldP spid="13" grpId="0" build="allAtOnce"/>
      <p:bldP spid="14" grpId="0" build="allAtOnce"/>
      <p:bldP spid="15"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9144000" cy="6858000"/>
            <a:chOff x="0" y="0"/>
            <a:chExt cx="9144000" cy="6858000"/>
          </a:xfrm>
        </p:grpSpPr>
        <p:sp>
          <p:nvSpPr>
            <p:cNvPr id="16" name="Rectangle 15"/>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081" name="Rectangle 1"/>
          <p:cNvSpPr>
            <a:spLocks noChangeArrowheads="1"/>
          </p:cNvSpPr>
          <p:nvPr/>
        </p:nvSpPr>
        <p:spPr bwMode="auto">
          <a:xfrm>
            <a:off x="4876800" y="457200"/>
            <a:ext cx="35814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ctr" defTabSz="914400" rtl="0" eaLnBrk="1" fontAlgn="base" latinLnBrk="0" hangingPunct="1">
              <a:lnSpc>
                <a:spcPct val="150000"/>
              </a:lnSpc>
              <a:spcBef>
                <a:spcPct val="0"/>
              </a:spcBef>
              <a:spcAft>
                <a:spcPct val="0"/>
              </a:spcAft>
              <a:buClrTx/>
              <a:buSzTx/>
              <a:tabLst/>
            </a:pPr>
            <a:r>
              <a:rPr kumimoji="0" lang="en-US" b="0" i="0" u="sng" strike="noStrike" cap="none" normalizeH="0" baseline="0" dirty="0" smtClean="0">
                <a:ln>
                  <a:noFill/>
                </a:ln>
                <a:effectLst/>
                <a:latin typeface="Engravers MT" pitchFamily="18" charset="0"/>
                <a:ea typeface="Calibri" pitchFamily="34" charset="0"/>
                <a:cs typeface="Calibri" pitchFamily="34" charset="0"/>
              </a:rPr>
              <a:t>Consequences</a:t>
            </a:r>
            <a:endParaRPr kumimoji="0" lang="en-US" b="0" i="0" u="sng" strike="noStrike" cap="none" normalizeH="0" baseline="0" dirty="0" smtClean="0">
              <a:ln>
                <a:noFill/>
              </a:ln>
              <a:effectLst/>
              <a:latin typeface="Engravers MT" pitchFamily="18"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One important law that came into effect soon after the storming of the Bastille in the summer of 1789 was the abolition of censorship.</a:t>
            </a:r>
            <a:endParaRPr kumimoji="0" lang="en-US" b="0" i="0" u="none" strike="noStrike" cap="none" normalizeH="0" baseline="0" dirty="0" smtClean="0">
              <a:ln>
                <a:noFill/>
              </a:ln>
              <a:effectLst/>
              <a:latin typeface="Calibri" pitchFamily="34"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Freedom of the press also meant that opposing views of events could be expressed.</a:t>
            </a:r>
            <a:endParaRPr kumimoji="0" lang="en-US" b="0" i="0" u="none" strike="noStrike" cap="none" normalizeH="0" baseline="0" dirty="0" smtClean="0">
              <a:ln>
                <a:noFill/>
              </a:ln>
              <a:effectLst/>
              <a:latin typeface="Calibri" pitchFamily="34"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the Declaration of the Rights of Man and Citizen proclaimed freedom of speech and expression to be a natural right. </a:t>
            </a:r>
            <a:endParaRPr kumimoji="0" lang="en-US" b="0" i="0" u="none" strike="noStrike" cap="none" normalizeH="0" baseline="0" dirty="0" smtClean="0">
              <a:ln>
                <a:noFill/>
              </a:ln>
              <a:effectLst/>
              <a:latin typeface="Calibri" pitchFamily="34" charset="0"/>
              <a:cs typeface="Calibri" pitchFamily="34" charset="0"/>
            </a:endParaRPr>
          </a:p>
        </p:txBody>
      </p:sp>
      <p:pic>
        <p:nvPicPr>
          <p:cNvPr id="59393" name="Picture 1"/>
          <p:cNvPicPr>
            <a:picLocks noChangeAspect="1" noChangeArrowheads="1"/>
          </p:cNvPicPr>
          <p:nvPr/>
        </p:nvPicPr>
        <p:blipFill>
          <a:blip r:embed="rId2"/>
          <a:srcRect/>
          <a:stretch>
            <a:fillRect/>
          </a:stretch>
        </p:blipFill>
        <p:spPr bwMode="auto">
          <a:xfrm>
            <a:off x="523875" y="1143000"/>
            <a:ext cx="4124325" cy="462915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4876800" y="754588"/>
            <a:ext cx="35814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ideas of liberty and democratic rights were the most important legacy of the French Revolution.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These spread from France to the rest of Europe during the nineteenth century, where feudal systems were abolished.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err="1" smtClean="0">
                <a:latin typeface="Calibri" pitchFamily="34" charset="0"/>
                <a:ea typeface="Calibri" pitchFamily="34" charset="0"/>
                <a:cs typeface="Calibri" pitchFamily="34" charset="0"/>
              </a:rPr>
              <a:t>Colonised</a:t>
            </a:r>
            <a:r>
              <a:rPr lang="en-US" dirty="0" smtClean="0">
                <a:latin typeface="Calibri" pitchFamily="34" charset="0"/>
                <a:ea typeface="Calibri" pitchFamily="34" charset="0"/>
                <a:cs typeface="Calibri" pitchFamily="34" charset="0"/>
              </a:rPr>
              <a:t> peoples reworked the idea of freedom from bondage into their movements to create a sovereign nation state. </a:t>
            </a:r>
            <a:endParaRPr lang="en-US" dirty="0" smtClean="0">
              <a:latin typeface="Calibri" pitchFamily="34" charset="0"/>
              <a:cs typeface="Calibri" pitchFamily="34" charset="0"/>
            </a:endParaRPr>
          </a:p>
        </p:txBody>
      </p:sp>
      <p:pic>
        <p:nvPicPr>
          <p:cNvPr id="58369" name="Picture 1"/>
          <p:cNvPicPr>
            <a:picLocks noChangeAspect="1" noChangeArrowheads="1"/>
          </p:cNvPicPr>
          <p:nvPr/>
        </p:nvPicPr>
        <p:blipFill>
          <a:blip r:embed="rId2"/>
          <a:srcRect/>
          <a:stretch>
            <a:fillRect/>
          </a:stretch>
        </p:blipFill>
        <p:spPr bwMode="auto">
          <a:xfrm>
            <a:off x="304800" y="457200"/>
            <a:ext cx="4310449" cy="3733800"/>
          </a:xfrm>
          <a:prstGeom prst="rect">
            <a:avLst/>
          </a:prstGeom>
          <a:noFill/>
          <a:ln w="9525">
            <a:noFill/>
            <a:miter lim="800000"/>
            <a:headEnd/>
            <a:tailEnd/>
          </a:ln>
          <a:effectLst/>
        </p:spPr>
      </p:pic>
      <p:pic>
        <p:nvPicPr>
          <p:cNvPr id="58370" name="Picture 2"/>
          <p:cNvPicPr>
            <a:picLocks noChangeAspect="1" noChangeArrowheads="1"/>
          </p:cNvPicPr>
          <p:nvPr/>
        </p:nvPicPr>
        <p:blipFill>
          <a:blip r:embed="rId3"/>
          <a:srcRect/>
          <a:stretch>
            <a:fillRect/>
          </a:stretch>
        </p:blipFill>
        <p:spPr bwMode="auto">
          <a:xfrm>
            <a:off x="1447800" y="3962400"/>
            <a:ext cx="2271712" cy="2207945"/>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181600" y="2133600"/>
            <a:ext cx="3200400" cy="258532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err="1" smtClean="0">
                <a:latin typeface="Calibri" pitchFamily="34" charset="0"/>
                <a:ea typeface="Calibri" pitchFamily="34" charset="0"/>
                <a:cs typeface="Calibri" pitchFamily="34" charset="0"/>
              </a:rPr>
              <a:t>Tipu</a:t>
            </a:r>
            <a:r>
              <a:rPr lang="en-US" dirty="0" smtClean="0">
                <a:latin typeface="Calibri" pitchFamily="34" charset="0"/>
                <a:ea typeface="Calibri" pitchFamily="34" charset="0"/>
                <a:cs typeface="Calibri" pitchFamily="34" charset="0"/>
              </a:rPr>
              <a:t> Sultan and </a:t>
            </a:r>
            <a:r>
              <a:rPr lang="en-US" dirty="0" err="1" smtClean="0">
                <a:latin typeface="Calibri" pitchFamily="34" charset="0"/>
                <a:ea typeface="Calibri" pitchFamily="34" charset="0"/>
                <a:cs typeface="Calibri" pitchFamily="34" charset="0"/>
              </a:rPr>
              <a:t>Rammohan</a:t>
            </a:r>
            <a:r>
              <a:rPr lang="en-US" dirty="0" smtClean="0">
                <a:latin typeface="Calibri" pitchFamily="34" charset="0"/>
                <a:ea typeface="Calibri" pitchFamily="34" charset="0"/>
                <a:cs typeface="Calibri" pitchFamily="34" charset="0"/>
              </a:rPr>
              <a:t> Roy are two examples of individuals who responded to the ideas coming from revolutionary France.</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17" name="Rectangle 16"/>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5105400" y="914400"/>
            <a:ext cx="3352800" cy="5078313"/>
          </a:xfrm>
          <a:prstGeom prst="rect">
            <a:avLst/>
          </a:prstGeom>
        </p:spPr>
        <p:txBody>
          <a:bodyPr wrap="square">
            <a:spAutoFit/>
          </a:bodyPr>
          <a:lstStyle/>
          <a:p>
            <a:pPr lvl="0" algn="ctr" eaLnBrk="0" fontAlgn="base" hangingPunct="0">
              <a:lnSpc>
                <a:spcPct val="150000"/>
              </a:lnSpc>
              <a:spcBef>
                <a:spcPct val="0"/>
              </a:spcBef>
              <a:spcAft>
                <a:spcPct val="0"/>
              </a:spcAft>
            </a:pPr>
            <a:r>
              <a:rPr lang="en-US" u="sng" dirty="0" smtClean="0">
                <a:latin typeface="Engravers MT" pitchFamily="18" charset="0"/>
                <a:ea typeface="Calibri" pitchFamily="34" charset="0"/>
                <a:cs typeface="Calibri" pitchFamily="34" charset="0"/>
              </a:rPr>
              <a:t>Abolition of slavery</a:t>
            </a:r>
            <a:endParaRPr lang="en-US" u="sng" dirty="0" smtClean="0">
              <a:latin typeface="Engravers MT" pitchFamily="18"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slave trade began in the seventeenth century.</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French merchants sailed from the ports of Bordeaux or Nantes to</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African coast, where they bought slaves from local chieftains.</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In Caribbean. they were sold to plantation owners. </a:t>
            </a:r>
            <a:endParaRPr lang="en-US" dirty="0" smtClean="0">
              <a:latin typeface="Calibri" pitchFamily="34" charset="0"/>
              <a:cs typeface="Calibri" pitchFamily="34" charset="0"/>
            </a:endParaRPr>
          </a:p>
        </p:txBody>
      </p:sp>
      <p:pic>
        <p:nvPicPr>
          <p:cNvPr id="57346" name="Picture 2"/>
          <p:cNvPicPr>
            <a:picLocks noChangeAspect="1" noChangeArrowheads="1"/>
          </p:cNvPicPr>
          <p:nvPr/>
        </p:nvPicPr>
        <p:blipFill>
          <a:blip r:embed="rId2"/>
          <a:srcRect/>
          <a:stretch>
            <a:fillRect/>
          </a:stretch>
        </p:blipFill>
        <p:spPr bwMode="auto">
          <a:xfrm>
            <a:off x="511020" y="762000"/>
            <a:ext cx="4289580" cy="2667000"/>
          </a:xfrm>
          <a:prstGeom prst="rect">
            <a:avLst/>
          </a:prstGeom>
          <a:noFill/>
          <a:ln w="9525">
            <a:noFill/>
            <a:miter lim="800000"/>
            <a:headEnd/>
            <a:tailEnd/>
          </a:ln>
          <a:effectLst/>
        </p:spPr>
      </p:pic>
      <p:pic>
        <p:nvPicPr>
          <p:cNvPr id="57347" name="Picture 3"/>
          <p:cNvPicPr>
            <a:picLocks noChangeAspect="1" noChangeArrowheads="1"/>
          </p:cNvPicPr>
          <p:nvPr/>
        </p:nvPicPr>
        <p:blipFill>
          <a:blip r:embed="rId3"/>
          <a:srcRect/>
          <a:stretch>
            <a:fillRect/>
          </a:stretch>
        </p:blipFill>
        <p:spPr bwMode="auto">
          <a:xfrm>
            <a:off x="685800" y="3581400"/>
            <a:ext cx="3962400" cy="272415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486400" y="941487"/>
            <a:ext cx="2895600" cy="5078313"/>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Throughout the eighteenth century there was little criticism of slavery in France.</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 National Assembly held long debates it.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But it did not pass any laws, fearing opposition from businessmen whose incomes depended on the slave trade. </a:t>
            </a:r>
          </a:p>
        </p:txBody>
      </p:sp>
      <p:pic>
        <p:nvPicPr>
          <p:cNvPr id="15" name="Picture 1"/>
          <p:cNvPicPr>
            <a:picLocks noChangeAspect="1" noChangeArrowheads="1"/>
          </p:cNvPicPr>
          <p:nvPr/>
        </p:nvPicPr>
        <p:blipFill>
          <a:blip r:embed="rId2"/>
          <a:srcRect/>
          <a:stretch>
            <a:fillRect/>
          </a:stretch>
        </p:blipFill>
        <p:spPr bwMode="auto">
          <a:xfrm>
            <a:off x="990600" y="1600200"/>
            <a:ext cx="3657600" cy="356911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858000"/>
            <a:chOff x="0" y="0"/>
            <a:chExt cx="9144000" cy="6858000"/>
          </a:xfrm>
        </p:grpSpPr>
        <p:sp>
          <p:nvSpPr>
            <p:cNvPr id="18" name="Rectangle 17"/>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5029200" y="1128385"/>
            <a:ext cx="3429000" cy="4662815"/>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One of the most revolutionary social reforms of the Jacobin regime was the abolition of slavery in the French colonies in 1794.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This, however, turned out to be a short-term measure: ten years later, Napoleon reintroduced slavery.</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Slavery was finally abolished in French colonies in 1848.</a:t>
            </a:r>
            <a:endParaRPr lang="en-US" dirty="0" smtClean="0">
              <a:latin typeface="Calibri" pitchFamily="34" charset="0"/>
              <a:cs typeface="Calibri" pitchFamily="34" charset="0"/>
            </a:endParaRPr>
          </a:p>
        </p:txBody>
      </p:sp>
    </p:spTree>
  </p:cSld>
  <p:clrMapOvr>
    <a:masterClrMapping/>
  </p:clrMapOvr>
  <p:transition spd="slow" advClick="0" advTm="5000">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0"/>
            <a:ext cx="9144000" cy="6858000"/>
            <a:chOff x="0" y="0"/>
            <a:chExt cx="9144000" cy="6858000"/>
          </a:xfrm>
        </p:grpSpPr>
        <p:sp>
          <p:nvSpPr>
            <p:cNvPr id="28" name="Rectangle 27"/>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257" name="Rectangle 1"/>
          <p:cNvSpPr>
            <a:spLocks noChangeArrowheads="1"/>
          </p:cNvSpPr>
          <p:nvPr/>
        </p:nvSpPr>
        <p:spPr bwMode="auto">
          <a:xfrm>
            <a:off x="5105400" y="941487"/>
            <a:ext cx="33528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tabLst/>
            </a:pPr>
            <a:r>
              <a:rPr kumimoji="0" lang="en-US" b="0" i="0" u="sng" strike="noStrike" cap="none" normalizeH="0" baseline="0" dirty="0" smtClean="0">
                <a:ln>
                  <a:noFill/>
                </a:ln>
                <a:effectLst/>
                <a:latin typeface="Engravers MT" pitchFamily="18" charset="0"/>
                <a:ea typeface="Calibri" pitchFamily="34" charset="0"/>
                <a:cs typeface="Calibri" pitchFamily="34" charset="0"/>
              </a:rPr>
              <a:t>Role of women</a:t>
            </a:r>
            <a:endParaRPr kumimoji="0" lang="en-US" b="0" i="0" u="sng" strike="noStrike" cap="none" normalizeH="0" baseline="0" dirty="0" smtClean="0">
              <a:ln>
                <a:noFill/>
              </a:ln>
              <a:effectLst/>
              <a:latin typeface="Engravers MT" pitchFamily="18" charset="0"/>
              <a:cs typeface="Calibri" pitchFamily="34" charset="0"/>
            </a:endParaRPr>
          </a:p>
          <a:p>
            <a:pPr marL="457200" marR="0" lvl="0" indent="-457200" algn="just" defTabSz="914400" rtl="0" eaLnBrk="0" fontAlgn="base" latinLnBrk="0" hangingPunct="0">
              <a:lnSpc>
                <a:spcPct val="150000"/>
              </a:lnSpc>
              <a:spcBef>
                <a:spcPct val="0"/>
              </a:spcBef>
              <a:spcAft>
                <a:spcPct val="0"/>
              </a:spcAft>
              <a:buClrTx/>
              <a:buSzTx/>
              <a:buFont typeface="Wingdings" pitchFamily="2" charset="2"/>
              <a:buChar char="Ø"/>
              <a:tabLst/>
            </a:pPr>
            <a:r>
              <a:rPr kumimoji="0" lang="en-US" b="0" i="0" u="none" strike="noStrike" cap="none" normalizeH="0" baseline="0" dirty="0" smtClean="0">
                <a:ln>
                  <a:noFill/>
                </a:ln>
                <a:effectLst/>
                <a:latin typeface="Calibri" pitchFamily="34" charset="0"/>
                <a:ea typeface="Calibri" pitchFamily="34" charset="0"/>
                <a:cs typeface="Calibri" pitchFamily="34" charset="0"/>
              </a:rPr>
              <a:t>From the very beginning women were active participants in the events which brought about so many important changes in French society. </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They hoped that their involvement would pressurize the revolutionary govt to introduce measures to improve their lives. </a:t>
            </a:r>
          </a:p>
        </p:txBody>
      </p:sp>
      <p:pic>
        <p:nvPicPr>
          <p:cNvPr id="55297" name="Picture 1"/>
          <p:cNvPicPr>
            <a:picLocks noChangeAspect="1" noChangeArrowheads="1"/>
          </p:cNvPicPr>
          <p:nvPr/>
        </p:nvPicPr>
        <p:blipFill>
          <a:blip r:embed="rId2"/>
          <a:srcRect/>
          <a:stretch>
            <a:fillRect/>
          </a:stretch>
        </p:blipFill>
        <p:spPr bwMode="auto">
          <a:xfrm>
            <a:off x="381000" y="2133600"/>
            <a:ext cx="4675238" cy="25146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181600" y="685800"/>
            <a:ext cx="3276600" cy="5493812"/>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In order to discuss and voice their interest’s women started their own sixty political clubs and newspapers.</a:t>
            </a: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From the very beginning they demanded the right to vote to be elected to the assembly and to hold political offices.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As a result, the govt made schooling compulsory for all girls. </a:t>
            </a:r>
          </a:p>
        </p:txBody>
      </p:sp>
      <p:pic>
        <p:nvPicPr>
          <p:cNvPr id="129026" name="Picture 2"/>
          <p:cNvPicPr>
            <a:picLocks noChangeAspect="1" noChangeArrowheads="1"/>
          </p:cNvPicPr>
          <p:nvPr/>
        </p:nvPicPr>
        <p:blipFill>
          <a:blip r:embed="rId2"/>
          <a:srcRect/>
          <a:stretch>
            <a:fillRect/>
          </a:stretch>
        </p:blipFill>
        <p:spPr bwMode="auto">
          <a:xfrm>
            <a:off x="481914" y="1600200"/>
            <a:ext cx="4547286" cy="3200400"/>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sp>
          <p:nvSpPr>
            <p:cNvPr id="12" name="Rectangle 11"/>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5181600" y="2028379"/>
            <a:ext cx="3276600" cy="3000821"/>
          </a:xfrm>
          <a:prstGeom prst="rect">
            <a:avLst/>
          </a:prstGeom>
        </p:spPr>
        <p:txBody>
          <a:bodyPr wrap="square">
            <a:spAutoFit/>
          </a:bodyPr>
          <a:lstStyle/>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Their fathers could no longer force them into marriages against their will.</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Divorce was made legal. </a:t>
            </a:r>
            <a:endParaRPr lang="en-US" dirty="0" smtClean="0">
              <a:latin typeface="Calibri" pitchFamily="34" charset="0"/>
              <a:cs typeface="Calibri" pitchFamily="34" charset="0"/>
            </a:endParaRPr>
          </a:p>
          <a:p>
            <a:pPr marL="457200" lvl="0" indent="-457200" algn="just" eaLnBrk="0" fontAlgn="base" hangingPunct="0">
              <a:lnSpc>
                <a:spcPct val="150000"/>
              </a:lnSpc>
              <a:spcBef>
                <a:spcPct val="0"/>
              </a:spcBef>
              <a:spcAft>
                <a:spcPct val="0"/>
              </a:spcAft>
              <a:buFont typeface="Wingdings" pitchFamily="2" charset="2"/>
              <a:buChar char="Ø"/>
            </a:pPr>
            <a:r>
              <a:rPr lang="en-US" dirty="0" smtClean="0">
                <a:latin typeface="Calibri" pitchFamily="34" charset="0"/>
                <a:ea typeface="Calibri" pitchFamily="34" charset="0"/>
                <a:cs typeface="Calibri" pitchFamily="34" charset="0"/>
              </a:rPr>
              <a:t>It was finally in 1946 that women in France won the right to vote.</a:t>
            </a:r>
            <a:endParaRPr lang="en-US" dirty="0" smtClean="0">
              <a:latin typeface="Calibri" pitchFamily="34" charset="0"/>
              <a:cs typeface="Calibri" pitchFamily="34" charset="0"/>
            </a:endParaRPr>
          </a:p>
        </p:txBody>
      </p:sp>
      <p:pic>
        <p:nvPicPr>
          <p:cNvPr id="130050" name="Picture 2"/>
          <p:cNvPicPr>
            <a:picLocks noChangeAspect="1" noChangeArrowheads="1"/>
          </p:cNvPicPr>
          <p:nvPr/>
        </p:nvPicPr>
        <p:blipFill>
          <a:blip r:embed="rId2"/>
          <a:srcRect/>
          <a:stretch>
            <a:fillRect/>
          </a:stretch>
        </p:blipFill>
        <p:spPr bwMode="auto">
          <a:xfrm>
            <a:off x="1524000" y="1524000"/>
            <a:ext cx="2514600" cy="4031672"/>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6858000"/>
            <a:chOff x="0" y="0"/>
            <a:chExt cx="9144000" cy="685800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2209800" y="762000"/>
            <a:ext cx="5029200" cy="5503981"/>
            <a:chOff x="2209800" y="762000"/>
            <a:chExt cx="5029200" cy="5503981"/>
          </a:xfrm>
        </p:grpSpPr>
        <p:pic>
          <p:nvPicPr>
            <p:cNvPr id="15" name="Picture 2"/>
            <p:cNvPicPr>
              <a:picLocks noChangeAspect="1" noChangeArrowheads="1"/>
            </p:cNvPicPr>
            <p:nvPr/>
          </p:nvPicPr>
          <p:blipFill>
            <a:blip r:embed="rId2" cstate="print">
              <a:lum contrast="40000"/>
            </a:blip>
            <a:srcRect/>
            <a:stretch>
              <a:fillRect/>
            </a:stretch>
          </p:blipFill>
          <p:spPr bwMode="auto">
            <a:xfrm>
              <a:off x="3508485" y="4684344"/>
              <a:ext cx="2127030" cy="1581637"/>
            </a:xfrm>
            <a:prstGeom prst="rect">
              <a:avLst/>
            </a:prstGeom>
            <a:noFill/>
            <a:ln w="9525">
              <a:noFill/>
              <a:miter lim="800000"/>
              <a:headEnd/>
              <a:tailEnd/>
            </a:ln>
            <a:effectLst/>
          </p:spPr>
        </p:pic>
        <p:sp>
          <p:nvSpPr>
            <p:cNvPr id="16" name="Rectangle 15"/>
            <p:cNvSpPr/>
            <p:nvPr/>
          </p:nvSpPr>
          <p:spPr>
            <a:xfrm>
              <a:off x="2209800" y="2841180"/>
              <a:ext cx="5029200" cy="1654620"/>
            </a:xfrm>
            <a:prstGeom prst="rect">
              <a:avLst/>
            </a:prstGeom>
          </p:spPr>
          <p:txBody>
            <a:bodyPr wrap="square">
              <a:spAutoFit/>
            </a:bodyPr>
            <a:lstStyle/>
            <a:p>
              <a:pPr marL="465138" lvl="1" indent="-457200" algn="ctr">
                <a:lnSpc>
                  <a:spcPct val="150000"/>
                </a:lnSpc>
              </a:pPr>
              <a:r>
                <a:rPr lang="en-US" sz="3600" b="1" dirty="0" smtClean="0">
                  <a:latin typeface="Engravers MT" pitchFamily="18" charset="0"/>
                </a:rPr>
                <a:t>History</a:t>
              </a:r>
            </a:p>
            <a:p>
              <a:pPr marL="465138" lvl="1" indent="-457200" algn="ctr">
                <a:lnSpc>
                  <a:spcPct val="150000"/>
                </a:lnSpc>
              </a:pPr>
              <a:r>
                <a:rPr lang="en-US" sz="3600" b="1" dirty="0" smtClean="0">
                  <a:latin typeface="Engravers MT" pitchFamily="18" charset="0"/>
                </a:rPr>
                <a:t>Chapter: 01 </a:t>
              </a:r>
            </a:p>
          </p:txBody>
        </p:sp>
        <p:pic>
          <p:nvPicPr>
            <p:cNvPr id="17" name="Picture 2"/>
            <p:cNvPicPr>
              <a:picLocks noChangeAspect="1" noChangeArrowheads="1"/>
            </p:cNvPicPr>
            <p:nvPr/>
          </p:nvPicPr>
          <p:blipFill>
            <a:blip r:embed="rId3" cstate="print">
              <a:lum bright="20000" contrast="30000"/>
            </a:blip>
            <a:srcRect l="5263" t="2899" r="5263" b="5564"/>
            <a:stretch>
              <a:fillRect/>
            </a:stretch>
          </p:blipFill>
          <p:spPr bwMode="auto">
            <a:xfrm>
              <a:off x="3352800" y="762000"/>
              <a:ext cx="2557034" cy="1808034"/>
            </a:xfrm>
            <a:prstGeom prst="rect">
              <a:avLst/>
            </a:prstGeom>
            <a:noFill/>
            <a:ln w="9525">
              <a:noFill/>
              <a:miter lim="800000"/>
              <a:headEnd/>
              <a:tailEnd/>
            </a:ln>
            <a:effectLst/>
          </p:spPr>
        </p:pic>
      </p:grpSp>
    </p:spTree>
  </p:cSld>
  <p:clrMapOvr>
    <a:masterClrMapping/>
  </p:clrMapOvr>
  <p:transition spd="slow" advClick="0" advTm="5000">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0" y="0"/>
            <a:ext cx="9144000" cy="6858000"/>
            <a:chOff x="0" y="0"/>
            <a:chExt cx="9144000" cy="6858000"/>
          </a:xfrm>
        </p:grpSpPr>
        <p:sp>
          <p:nvSpPr>
            <p:cNvPr id="10" name="Rectangle 9"/>
            <p:cNvSpPr/>
            <p:nvPr/>
          </p:nvSpPr>
          <p:spPr>
            <a:xfrm>
              <a:off x="0" y="0"/>
              <a:ext cx="29718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172200" y="0"/>
              <a:ext cx="29718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381000"/>
              <a:ext cx="8610600" cy="6172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p:cNvPicPr>
            <a:picLocks noChangeAspect="1" noChangeArrowheads="1"/>
          </p:cNvPicPr>
          <p:nvPr/>
        </p:nvPicPr>
        <p:blipFill>
          <a:blip r:embed="rId2">
            <a:lum contrast="40000"/>
          </a:blip>
          <a:srcRect/>
          <a:stretch>
            <a:fillRect/>
          </a:stretch>
        </p:blipFill>
        <p:spPr bwMode="auto">
          <a:xfrm>
            <a:off x="606315" y="533400"/>
            <a:ext cx="7931370" cy="5867400"/>
          </a:xfrm>
          <a:prstGeom prst="rect">
            <a:avLst/>
          </a:prstGeom>
          <a:noFill/>
          <a:ln w="9525">
            <a:noFill/>
            <a:miter lim="800000"/>
            <a:headEnd/>
            <a:tailEnd/>
          </a:ln>
          <a:effectLst/>
        </p:spPr>
      </p:pic>
      <p:sp>
        <p:nvSpPr>
          <p:cNvPr id="14" name="Rectangle 13"/>
          <p:cNvSpPr/>
          <p:nvPr/>
        </p:nvSpPr>
        <p:spPr>
          <a:xfrm>
            <a:off x="2590800" y="1983462"/>
            <a:ext cx="4648200" cy="3323987"/>
          </a:xfrm>
          <a:prstGeom prst="rect">
            <a:avLst/>
          </a:prstGeom>
        </p:spPr>
        <p:txBody>
          <a:bodyPr wrap="square">
            <a:spAutoFit/>
          </a:bodyPr>
          <a:lstStyle/>
          <a:p>
            <a:pPr algn="ctr"/>
            <a:r>
              <a:rPr lang="en-US" sz="6000" dirty="0" smtClean="0">
                <a:solidFill>
                  <a:srgbClr val="FF0000"/>
                </a:solidFill>
                <a:latin typeface="Bodoni MT Black" pitchFamily="18" charset="0"/>
              </a:rPr>
              <a:t>French</a:t>
            </a:r>
          </a:p>
          <a:p>
            <a:pPr algn="ctr"/>
            <a:r>
              <a:rPr lang="en-US" sz="5800" dirty="0" smtClean="0">
                <a:solidFill>
                  <a:schemeClr val="bg1"/>
                </a:solidFill>
                <a:latin typeface="Bodoni MT Black" pitchFamily="18" charset="0"/>
              </a:rPr>
              <a:t>R</a:t>
            </a:r>
            <a:r>
              <a:rPr lang="en-US" sz="5800" dirty="0" smtClean="0">
                <a:solidFill>
                  <a:srgbClr val="002060"/>
                </a:solidFill>
                <a:latin typeface="Bodoni MT Black" pitchFamily="18" charset="0"/>
              </a:rPr>
              <a:t>evolutio</a:t>
            </a:r>
            <a:r>
              <a:rPr lang="en-US" sz="5800" dirty="0" smtClean="0">
                <a:solidFill>
                  <a:schemeClr val="bg1"/>
                </a:solidFill>
                <a:latin typeface="Bodoni MT Black" pitchFamily="18" charset="0"/>
              </a:rPr>
              <a:t>n</a:t>
            </a:r>
          </a:p>
          <a:p>
            <a:pPr algn="ctr"/>
            <a:r>
              <a:rPr lang="en-US" sz="2800" dirty="0" smtClean="0">
                <a:latin typeface="Bodoni MT Black" pitchFamily="18" charset="0"/>
              </a:rPr>
              <a:t>14</a:t>
            </a:r>
            <a:r>
              <a:rPr lang="en-US" sz="2800" baseline="30000" dirty="0" smtClean="0">
                <a:latin typeface="Bodoni MT Black" pitchFamily="18" charset="0"/>
              </a:rPr>
              <a:t>th</a:t>
            </a:r>
            <a:r>
              <a:rPr lang="en-US" sz="2800" dirty="0" smtClean="0">
                <a:latin typeface="Bodoni MT Black" pitchFamily="18" charset="0"/>
              </a:rPr>
              <a:t> July, 1789</a:t>
            </a:r>
          </a:p>
          <a:p>
            <a:pPr algn="just"/>
            <a:endParaRPr lang="en-US" sz="3200" dirty="0" smtClean="0">
              <a:solidFill>
                <a:srgbClr val="002060"/>
              </a:solidFill>
              <a:latin typeface="Bodoni MT Black" pitchFamily="18" charset="0"/>
            </a:endParaRPr>
          </a:p>
          <a:p>
            <a:pPr algn="just"/>
            <a:r>
              <a:rPr lang="en-US" sz="3200" dirty="0">
                <a:solidFill>
                  <a:srgbClr val="002060"/>
                </a:solidFill>
                <a:latin typeface="Bodoni MT Black" pitchFamily="18" charset="0"/>
              </a:rPr>
              <a:t>	</a:t>
            </a:r>
            <a:r>
              <a:rPr lang="en-US" sz="2000" b="1" dirty="0" smtClean="0">
                <a:solidFill>
                  <a:srgbClr val="00B0F0"/>
                </a:solidFill>
                <a:latin typeface="Candara" pitchFamily="34" charset="0"/>
              </a:rPr>
              <a:t>By: Muzaffar Ahmad Bhat</a:t>
            </a:r>
            <a:endParaRPr lang="en-US" sz="2400" b="1" dirty="0">
              <a:solidFill>
                <a:srgbClr val="00B0F0"/>
              </a:solidFill>
              <a:latin typeface="Candara" pitchFamily="34" charset="0"/>
            </a:endParaRPr>
          </a:p>
        </p:txBody>
      </p:sp>
      <p:pic>
        <p:nvPicPr>
          <p:cNvPr id="15" name="Picture 2"/>
          <p:cNvPicPr>
            <a:picLocks noChangeAspect="1" noChangeArrowheads="1"/>
          </p:cNvPicPr>
          <p:nvPr/>
        </p:nvPicPr>
        <p:blipFill>
          <a:blip r:embed="rId3" cstate="print">
            <a:lum bright="20000" contrast="30000"/>
          </a:blip>
          <a:srcRect l="5263" t="2899" r="5263" b="5564"/>
          <a:stretch>
            <a:fillRect/>
          </a:stretch>
        </p:blipFill>
        <p:spPr bwMode="auto">
          <a:xfrm>
            <a:off x="4191000" y="533400"/>
            <a:ext cx="1524000" cy="1703294"/>
          </a:xfrm>
          <a:prstGeom prst="rect">
            <a:avLst/>
          </a:prstGeom>
          <a:noFill/>
          <a:ln w="9525">
            <a:noFill/>
            <a:miter lim="800000"/>
            <a:headEnd/>
            <a:tailEnd/>
          </a:ln>
          <a:effectLst/>
        </p:spPr>
      </p:pic>
      <p:pic>
        <p:nvPicPr>
          <p:cNvPr id="17" name="Picture 4"/>
          <p:cNvPicPr>
            <a:picLocks noChangeAspect="1" noChangeArrowheads="1"/>
          </p:cNvPicPr>
          <p:nvPr/>
        </p:nvPicPr>
        <p:blipFill>
          <a:blip r:embed="rId4" cstate="print"/>
          <a:srcRect l="67763" t="14035" r="12500" b="61111"/>
          <a:stretch>
            <a:fillRect/>
          </a:stretch>
        </p:blipFill>
        <p:spPr bwMode="auto">
          <a:xfrm>
            <a:off x="2805953" y="4373033"/>
            <a:ext cx="775447" cy="732367"/>
          </a:xfrm>
          <a:prstGeom prst="rect">
            <a:avLst/>
          </a:prstGeom>
          <a:noFill/>
          <a:ln w="9525">
            <a:noFill/>
            <a:miter lim="800000"/>
            <a:headEnd/>
            <a:tailEnd/>
          </a:ln>
          <a:effectLst/>
        </p:spPr>
      </p:pic>
    </p:spTree>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animEffect transition="in" filter="fade">
                                      <p:cBhvr>
                                        <p:cTn id="9" dur="2000"/>
                                        <p:tgtEl>
                                          <p:spTgt spid="11"/>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2000" fill="hold"/>
                                        <p:tgtEl>
                                          <p:spTgt spid="15"/>
                                        </p:tgtEl>
                                        <p:attrNameLst>
                                          <p:attrName>ppt_w</p:attrName>
                                        </p:attrNameLst>
                                      </p:cBhvr>
                                      <p:tavLst>
                                        <p:tav tm="0">
                                          <p:val>
                                            <p:fltVal val="0"/>
                                          </p:val>
                                        </p:tav>
                                        <p:tav tm="100000">
                                          <p:val>
                                            <p:strVal val="#ppt_w"/>
                                          </p:val>
                                        </p:tav>
                                      </p:tavLst>
                                    </p:anim>
                                    <p:anim calcmode="lin" valueType="num">
                                      <p:cBhvr>
                                        <p:cTn id="14" dur="2000" fill="hold"/>
                                        <p:tgtEl>
                                          <p:spTgt spid="15"/>
                                        </p:tgtEl>
                                        <p:attrNameLst>
                                          <p:attrName>ppt_h</p:attrName>
                                        </p:attrNameLst>
                                      </p:cBhvr>
                                      <p:tavLst>
                                        <p:tav tm="0">
                                          <p:val>
                                            <p:fltVal val="0"/>
                                          </p:val>
                                        </p:tav>
                                        <p:tav tm="100000">
                                          <p:val>
                                            <p:strVal val="#ppt_h"/>
                                          </p:val>
                                        </p:tav>
                                      </p:tavLst>
                                    </p:anim>
                                    <p:animEffect transition="in" filter="fade">
                                      <p:cBhvr>
                                        <p:cTn id="15" dur="2000"/>
                                        <p:tgtEl>
                                          <p:spTgt spid="15"/>
                                        </p:tgtEl>
                                      </p:cBhvr>
                                    </p:animEffect>
                                  </p:childTnLst>
                                </p:cTn>
                              </p:par>
                            </p:childTnLst>
                          </p:cTn>
                        </p:par>
                        <p:par>
                          <p:cTn id="16" fill="hold">
                            <p:stCondLst>
                              <p:cond delay="4000"/>
                            </p:stCondLst>
                            <p:childTnLst>
                              <p:par>
                                <p:cTn id="17" presetID="53" presetClass="entr" presetSubtype="0"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p:cTn id="19"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1" dur="2000"/>
                                        <p:tgtEl>
                                          <p:spTgt spid="14">
                                            <p:txEl>
                                              <p:pRg st="0" end="0"/>
                                            </p:txEl>
                                          </p:spTgt>
                                        </p:tgtEl>
                                      </p:cBhvr>
                                    </p:animEffect>
                                  </p:childTnLst>
                                </p:cTn>
                              </p:par>
                            </p:childTnLst>
                          </p:cTn>
                        </p:par>
                        <p:par>
                          <p:cTn id="22" fill="hold">
                            <p:stCondLst>
                              <p:cond delay="6000"/>
                            </p:stCondLst>
                            <p:childTnLst>
                              <p:par>
                                <p:cTn id="23" presetID="53" presetClass="entr" presetSubtype="0" fill="hold" nodeType="after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 calcmode="lin" valueType="num">
                                      <p:cBhvr>
                                        <p:cTn id="25" dur="20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6" dur="20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7" dur="2000"/>
                                        <p:tgtEl>
                                          <p:spTgt spid="14">
                                            <p:txEl>
                                              <p:pRg st="1" end="1"/>
                                            </p:txEl>
                                          </p:spTgt>
                                        </p:tgtEl>
                                      </p:cBhvr>
                                    </p:animEffect>
                                  </p:childTnLst>
                                </p:cTn>
                              </p:par>
                            </p:childTnLst>
                          </p:cTn>
                        </p:par>
                        <p:par>
                          <p:cTn id="28" fill="hold">
                            <p:stCondLst>
                              <p:cond delay="8000"/>
                            </p:stCondLst>
                            <p:childTnLst>
                              <p:par>
                                <p:cTn id="29" presetID="53" presetClass="entr" presetSubtype="0" fill="hold" nodeType="after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 calcmode="lin" valueType="num">
                                      <p:cBhvr>
                                        <p:cTn id="31" dur="20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32" dur="20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33" dur="2000"/>
                                        <p:tgtEl>
                                          <p:spTgt spid="14">
                                            <p:txEl>
                                              <p:pRg st="2" end="2"/>
                                            </p:txEl>
                                          </p:spTgt>
                                        </p:tgtEl>
                                      </p:cBhvr>
                                    </p:animEffect>
                                  </p:childTnLst>
                                </p:cTn>
                              </p:par>
                            </p:childTnLst>
                          </p:cTn>
                        </p:par>
                        <p:par>
                          <p:cTn id="34" fill="hold">
                            <p:stCondLst>
                              <p:cond delay="10000"/>
                            </p:stCondLst>
                            <p:childTnLst>
                              <p:par>
                                <p:cTn id="35" presetID="53"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2000" fill="hold"/>
                                        <p:tgtEl>
                                          <p:spTgt spid="17"/>
                                        </p:tgtEl>
                                        <p:attrNameLst>
                                          <p:attrName>ppt_w</p:attrName>
                                        </p:attrNameLst>
                                      </p:cBhvr>
                                      <p:tavLst>
                                        <p:tav tm="0">
                                          <p:val>
                                            <p:fltVal val="0"/>
                                          </p:val>
                                        </p:tav>
                                        <p:tav tm="100000">
                                          <p:val>
                                            <p:strVal val="#ppt_w"/>
                                          </p:val>
                                        </p:tav>
                                      </p:tavLst>
                                    </p:anim>
                                    <p:anim calcmode="lin" valueType="num">
                                      <p:cBhvr>
                                        <p:cTn id="38" dur="2000" fill="hold"/>
                                        <p:tgtEl>
                                          <p:spTgt spid="17"/>
                                        </p:tgtEl>
                                        <p:attrNameLst>
                                          <p:attrName>ppt_h</p:attrName>
                                        </p:attrNameLst>
                                      </p:cBhvr>
                                      <p:tavLst>
                                        <p:tav tm="0">
                                          <p:val>
                                            <p:fltVal val="0"/>
                                          </p:val>
                                        </p:tav>
                                        <p:tav tm="100000">
                                          <p:val>
                                            <p:strVal val="#ppt_h"/>
                                          </p:val>
                                        </p:tav>
                                      </p:tavLst>
                                    </p:anim>
                                    <p:animEffect transition="in" filter="fade">
                                      <p:cBhvr>
                                        <p:cTn id="39" dur="2000"/>
                                        <p:tgtEl>
                                          <p:spTgt spid="17"/>
                                        </p:tgtEl>
                                      </p:cBhvr>
                                    </p:animEffect>
                                  </p:childTnLst>
                                </p:cTn>
                              </p:par>
                            </p:childTnLst>
                          </p:cTn>
                        </p:par>
                        <p:par>
                          <p:cTn id="40" fill="hold">
                            <p:stCondLst>
                              <p:cond delay="12000"/>
                            </p:stCondLst>
                            <p:childTnLst>
                              <p:par>
                                <p:cTn id="41" presetID="53" presetClass="entr" presetSubtype="0" fill="hold" nodeType="afterEffect">
                                  <p:stCondLst>
                                    <p:cond delay="0"/>
                                  </p:stCondLst>
                                  <p:childTnLst>
                                    <p:set>
                                      <p:cBhvr>
                                        <p:cTn id="42" dur="1" fill="hold">
                                          <p:stCondLst>
                                            <p:cond delay="0"/>
                                          </p:stCondLst>
                                        </p:cTn>
                                        <p:tgtEl>
                                          <p:spTgt spid="14">
                                            <p:txEl>
                                              <p:pRg st="4" end="4"/>
                                            </p:txEl>
                                          </p:spTgt>
                                        </p:tgtEl>
                                        <p:attrNameLst>
                                          <p:attrName>style.visibility</p:attrName>
                                        </p:attrNameLst>
                                      </p:cBhvr>
                                      <p:to>
                                        <p:strVal val="visible"/>
                                      </p:to>
                                    </p:set>
                                    <p:anim calcmode="lin" valueType="num">
                                      <p:cBhvr>
                                        <p:cTn id="43" dur="20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44" dur="20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45"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2077</TotalTime>
  <Words>3772</Words>
  <Application>Microsoft Office PowerPoint</Application>
  <PresentationFormat>On-screen Show (4:3)</PresentationFormat>
  <Paragraphs>273</Paragraphs>
  <Slides>79</Slides>
  <Notes>0</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MUZAFFAR</dc:creator>
  <cp:lastModifiedBy>MUZAFFAR</cp:lastModifiedBy>
  <cp:revision>121</cp:revision>
  <dcterms:created xsi:type="dcterms:W3CDTF">2015-02-07T12:36:40Z</dcterms:created>
  <dcterms:modified xsi:type="dcterms:W3CDTF">2015-03-11T07:19:59Z</dcterms:modified>
</cp:coreProperties>
</file>